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3" r:id="rId2"/>
  </p:sldMasterIdLst>
  <p:notesMasterIdLst>
    <p:notesMasterId r:id="rId81"/>
  </p:notesMasterIdLst>
  <p:sldIdLst>
    <p:sldId id="307" r:id="rId3"/>
    <p:sldId id="543" r:id="rId4"/>
    <p:sldId id="560" r:id="rId5"/>
    <p:sldId id="781" r:id="rId6"/>
    <p:sldId id="862" r:id="rId7"/>
    <p:sldId id="630" r:id="rId8"/>
    <p:sldId id="782" r:id="rId9"/>
    <p:sldId id="257" r:id="rId10"/>
    <p:sldId id="493" r:id="rId11"/>
    <p:sldId id="502" r:id="rId12"/>
    <p:sldId id="513" r:id="rId13"/>
    <p:sldId id="720" r:id="rId14"/>
    <p:sldId id="1064" r:id="rId15"/>
    <p:sldId id="718" r:id="rId16"/>
    <p:sldId id="719" r:id="rId17"/>
    <p:sldId id="515" r:id="rId18"/>
    <p:sldId id="519" r:id="rId19"/>
    <p:sldId id="503" r:id="rId20"/>
    <p:sldId id="504" r:id="rId21"/>
    <p:sldId id="494" r:id="rId22"/>
    <p:sldId id="505" r:id="rId23"/>
    <p:sldId id="546" r:id="rId24"/>
    <p:sldId id="547" r:id="rId25"/>
    <p:sldId id="495" r:id="rId26"/>
    <p:sldId id="548" r:id="rId27"/>
    <p:sldId id="496" r:id="rId28"/>
    <p:sldId id="549" r:id="rId29"/>
    <p:sldId id="410" r:id="rId30"/>
    <p:sldId id="412" r:id="rId31"/>
    <p:sldId id="413" r:id="rId32"/>
    <p:sldId id="418" r:id="rId33"/>
    <p:sldId id="550" r:id="rId34"/>
    <p:sldId id="456" r:id="rId35"/>
    <p:sldId id="636" r:id="rId36"/>
    <p:sldId id="786" r:id="rId37"/>
    <p:sldId id="457" r:id="rId38"/>
    <p:sldId id="487" r:id="rId39"/>
    <p:sldId id="488" r:id="rId40"/>
    <p:sldId id="947" r:id="rId41"/>
    <p:sldId id="1023" r:id="rId42"/>
    <p:sldId id="473" r:id="rId43"/>
    <p:sldId id="463" r:id="rId44"/>
    <p:sldId id="561" r:id="rId45"/>
    <p:sldId id="552" r:id="rId46"/>
    <p:sldId id="553" r:id="rId47"/>
    <p:sldId id="468" r:id="rId48"/>
    <p:sldId id="1130" r:id="rId49"/>
    <p:sldId id="448" r:id="rId50"/>
    <p:sldId id="424" r:id="rId51"/>
    <p:sldId id="425" r:id="rId52"/>
    <p:sldId id="694" r:id="rId53"/>
    <p:sldId id="722" r:id="rId54"/>
    <p:sldId id="450" r:id="rId55"/>
    <p:sldId id="431" r:id="rId56"/>
    <p:sldId id="462" r:id="rId57"/>
    <p:sldId id="436" r:id="rId58"/>
    <p:sldId id="497" r:id="rId59"/>
    <p:sldId id="311" r:id="rId60"/>
    <p:sldId id="325" r:id="rId61"/>
    <p:sldId id="791" r:id="rId62"/>
    <p:sldId id="793" r:id="rId63"/>
    <p:sldId id="1163" r:id="rId64"/>
    <p:sldId id="863" r:id="rId65"/>
    <p:sldId id="795" r:id="rId66"/>
    <p:sldId id="797" r:id="rId67"/>
    <p:sldId id="798" r:id="rId68"/>
    <p:sldId id="1162" r:id="rId69"/>
    <p:sldId id="799" r:id="rId70"/>
    <p:sldId id="800" r:id="rId71"/>
    <p:sldId id="334" r:id="rId72"/>
    <p:sldId id="796" r:id="rId73"/>
    <p:sldId id="801" r:id="rId74"/>
    <p:sldId id="802" r:id="rId75"/>
    <p:sldId id="803" r:id="rId76"/>
    <p:sldId id="788" r:id="rId77"/>
    <p:sldId id="789" r:id="rId78"/>
    <p:sldId id="790" r:id="rId79"/>
    <p:sldId id="946" r:id="rId8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6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09900"/>
    <a:srgbClr val="0000FF"/>
    <a:srgbClr val="660066"/>
    <a:srgbClr val="66FFFF"/>
    <a:srgbClr val="00FF00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434" autoAdjust="0"/>
  </p:normalViewPr>
  <p:slideViewPr>
    <p:cSldViewPr>
      <p:cViewPr varScale="1">
        <p:scale>
          <a:sx n="77" d="100"/>
          <a:sy n="77" d="100"/>
        </p:scale>
        <p:origin x="1622" y="72"/>
      </p:cViewPr>
      <p:guideLst>
        <p:guide orient="horz" pos="2186"/>
        <p:guide pos="2832"/>
      </p:guideLst>
    </p:cSldViewPr>
  </p:slideViewPr>
  <p:outlineViewPr>
    <p:cViewPr>
      <p:scale>
        <a:sx n="33" d="100"/>
        <a:sy n="33" d="100"/>
      </p:scale>
      <p:origin x="0" y="-23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3E4C4EE-6C22-40AE-A79E-D46A8829D514}" type="datetimeFigureOut">
              <a:rPr lang="en-US"/>
              <a:t>5/20/2023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3171A5B-D906-4A5D-8958-33EF24495F96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5A034-8A91-4D9E-96AD-B8555845A58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34CFB-1B91-4778-A1EE-DAF9C7AF847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39E1DE-1461-4A46-8B0E-F88F4695F21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37C83-5D8A-46FE-A682-FFBDF038C8B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FF3D8-5AE3-4152-833B-BFDA0163E27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9C53D-35F4-4DD5-91DD-89BCD16F3A6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1658938" y="1600200"/>
            <a:ext cx="6837362" cy="3200400"/>
            <a:chOff x="1045" y="1008"/>
            <a:chExt cx="4307" cy="2016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hidden">
            <a:xfrm flipH="1">
              <a:off x="4392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hidden">
            <a:xfrm flipH="1">
              <a:off x="3264" y="1008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hidden">
            <a:xfrm flipH="1">
              <a:off x="2136" y="1008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hidden">
            <a:xfrm flipH="1">
              <a:off x="2136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hidden">
            <a:xfrm flipH="1">
              <a:off x="1045" y="2064"/>
              <a:ext cx="960" cy="96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hidden">
            <a:xfrm flipH="1">
              <a:off x="4392" y="2064"/>
              <a:ext cx="960" cy="96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62874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2874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505200"/>
            <a:ext cx="6400800" cy="1752600"/>
          </a:xfr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A65EF-8683-4E86-A2BD-9603250BAD4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3F3206-B6C9-413D-9691-B15B7FBEDA3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EEBC7D-C779-4B8C-9352-8A25DA48AEF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D1E0D-428D-4E4B-A897-6BAD1B822D4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EAD4F5-228B-4D5A-B6FB-7B6087E05DF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51A42-3D61-4E6F-A9BD-426E5EFC294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0854B-9BFD-4FA6-B63C-BD18F7C1082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C73BB3-38A5-4471-AD95-D34ABF91BA9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163077-224F-4E34-AA57-75C93B0565F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8E699-4AA8-4089-A6CA-34B7A1129EE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9005B-32CC-443C-84EC-42105722C3D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6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6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31F66D-6EF7-4525-87C8-0ACD2974BBD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0C10A2-C28F-41AD-8FAD-7E40FBB2FEB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03448-FBC9-4F16-8DC6-3AFF5941E2ED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A45E7E-712F-4B17-8589-A6E5B466AD2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30AE6E-292B-4EEA-A118-84708BE2D38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F1694-952B-454A-90CA-6329955AE7B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8DC86-7273-4CBF-865C-25CADD96CC2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887855-A51A-4BA8-A83D-BBA05DA757E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833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33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33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4178FAC-473D-4907-BB88-F2913C95205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/>
          <p:nvPr/>
        </p:nvGrpSpPr>
        <p:grpSpPr bwMode="auto">
          <a:xfrm>
            <a:off x="1071563" y="304800"/>
            <a:ext cx="7615237" cy="1106488"/>
            <a:chOff x="675" y="192"/>
            <a:chExt cx="4797" cy="697"/>
          </a:xfrm>
        </p:grpSpPr>
        <p:sp>
          <p:nvSpPr>
            <p:cNvPr id="8200" name="Oval 3"/>
            <p:cNvSpPr>
              <a:spLocks noChangeArrowheads="1"/>
            </p:cNvSpPr>
            <p:nvPr/>
          </p:nvSpPr>
          <p:spPr bwMode="hidden">
            <a:xfrm flipH="1">
              <a:off x="3067" y="192"/>
              <a:ext cx="696" cy="69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201" name="Oval 4"/>
            <p:cNvSpPr>
              <a:spLocks noChangeArrowheads="1"/>
            </p:cNvSpPr>
            <p:nvPr/>
          </p:nvSpPr>
          <p:spPr bwMode="hidden">
            <a:xfrm flipH="1">
              <a:off x="4777" y="192"/>
              <a:ext cx="695" cy="69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202" name="Oval 5"/>
            <p:cNvSpPr>
              <a:spLocks noChangeArrowheads="1"/>
            </p:cNvSpPr>
            <p:nvPr/>
          </p:nvSpPr>
          <p:spPr bwMode="hidden">
            <a:xfrm flipH="1">
              <a:off x="675" y="193"/>
              <a:ext cx="695" cy="69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  <a:rou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203" name="Oval 6"/>
            <p:cNvSpPr>
              <a:spLocks noChangeArrowheads="1"/>
            </p:cNvSpPr>
            <p:nvPr/>
          </p:nvSpPr>
          <p:spPr bwMode="hidden">
            <a:xfrm flipH="1">
              <a:off x="3984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8204" name="Oval 7"/>
            <p:cNvSpPr>
              <a:spLocks noChangeArrowheads="1"/>
            </p:cNvSpPr>
            <p:nvPr/>
          </p:nvSpPr>
          <p:spPr bwMode="hidden">
            <a:xfrm flipH="1">
              <a:off x="1486" y="192"/>
              <a:ext cx="695" cy="69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05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27721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0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7722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0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7723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0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6688977-147E-4460-9EA3-632534ACF3D4}" type="slidenum">
              <a:rPr lang="en-US"/>
              <a:t>‹#›</a:t>
            </a:fld>
            <a:endParaRPr lang="en-US"/>
          </a:p>
        </p:txBody>
      </p:sp>
      <p:sp>
        <p:nvSpPr>
          <p:cNvPr id="2055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¡"/>
        <a:defRPr sz="27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l"/>
        <a:defRPr sz="23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8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8.w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3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1873250"/>
            <a:ext cx="8686800" cy="1555750"/>
          </a:xfrm>
        </p:spPr>
        <p:txBody>
          <a:bodyPr/>
          <a:lstStyle/>
          <a:p>
            <a:pPr eaLnBrk="1" hangingPunct="1"/>
            <a:r>
              <a:rPr lang="en-US" sz="6000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 PHẪU SINH LÝ HỆ THẦN KINH</a:t>
            </a:r>
          </a:p>
        </p:txBody>
      </p:sp>
      <p:sp>
        <p:nvSpPr>
          <p:cNvPr id="5" name="Rectangle 4"/>
          <p:cNvSpPr/>
          <p:nvPr/>
        </p:nvSpPr>
        <p:spPr bwMode="auto">
          <a:xfrm flipH="1">
            <a:off x="4231005" y="4220845"/>
            <a:ext cx="4229100" cy="54229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685800"/>
            <a:ext cx="7086600" cy="381000"/>
          </a:xfrm>
        </p:spPr>
        <p:txBody>
          <a:bodyPr/>
          <a:lstStyle/>
          <a:p>
            <a:pPr eaLnBrk="1" hangingPunct="1"/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 TRUNG ƯƠNG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869919"/>
            <a:ext cx="5181600" cy="4493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5" descr="tuy-gai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733800" y="685800"/>
            <a:ext cx="2286000" cy="6172200"/>
          </a:xfrm>
          <a:noFill/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39825"/>
          </a:xfrm>
        </p:spPr>
        <p:txBody>
          <a:bodyPr/>
          <a:lstStyle/>
          <a:p>
            <a:pPr eaLnBrk="1" hangingPunct="1"/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sp>
        <p:nvSpPr>
          <p:cNvPr id="458758" name="Text Box 6"/>
          <p:cNvSpPr txBox="1">
            <a:spLocks noChangeArrowheads="1"/>
          </p:cNvSpPr>
          <p:nvPr/>
        </p:nvSpPr>
        <p:spPr bwMode="auto">
          <a:xfrm>
            <a:off x="152400" y="822325"/>
            <a:ext cx="1593834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TỦY </a:t>
            </a:r>
            <a:r>
              <a:rPr 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SỐNG:</a:t>
            </a:r>
          </a:p>
        </p:txBody>
      </p:sp>
      <p:sp>
        <p:nvSpPr>
          <p:cNvPr id="458759" name="Line 7"/>
          <p:cNvSpPr>
            <a:spLocks noChangeShapeType="1"/>
          </p:cNvSpPr>
          <p:nvPr/>
        </p:nvSpPr>
        <p:spPr bwMode="auto">
          <a:xfrm flipH="1">
            <a:off x="3886200" y="1447800"/>
            <a:ext cx="838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8760" name="Text Box 8"/>
          <p:cNvSpPr txBox="1">
            <a:spLocks noChangeArrowheads="1"/>
          </p:cNvSpPr>
          <p:nvPr/>
        </p:nvSpPr>
        <p:spPr bwMode="auto">
          <a:xfrm>
            <a:off x="2574925" y="1255713"/>
            <a:ext cx="1897063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PHÌNH CỔ</a:t>
            </a:r>
          </a:p>
          <a:p>
            <a:r>
              <a:rPr lang="en-US" b="1" dirty="0" err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Đám</a:t>
            </a:r>
            <a:r>
              <a:rPr lang="en-US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rối</a:t>
            </a:r>
            <a:r>
              <a:rPr lang="en-US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b="1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endParaRPr lang="en-US" b="1" dirty="0">
              <a:solidFill>
                <a:srgbClr val="66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8761" name="Line 9"/>
          <p:cNvSpPr>
            <a:spLocks noChangeShapeType="1"/>
          </p:cNvSpPr>
          <p:nvPr/>
        </p:nvSpPr>
        <p:spPr bwMode="auto">
          <a:xfrm flipH="1">
            <a:off x="3505200" y="4114800"/>
            <a:ext cx="838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8762" name="Text Box 10"/>
          <p:cNvSpPr txBox="1">
            <a:spLocks noChangeArrowheads="1"/>
          </p:cNvSpPr>
          <p:nvPr/>
        </p:nvSpPr>
        <p:spPr bwMode="auto">
          <a:xfrm>
            <a:off x="1201738" y="3962400"/>
            <a:ext cx="2542540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PHÌNH THẮT LƯNG</a:t>
            </a:r>
          </a:p>
          <a:p>
            <a:r>
              <a:rPr lang="en-US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Đám rối thắt lưng- cùng</a:t>
            </a:r>
          </a:p>
        </p:txBody>
      </p:sp>
      <p:sp>
        <p:nvSpPr>
          <p:cNvPr id="458765" name="Line 13"/>
          <p:cNvSpPr>
            <a:spLocks noChangeShapeType="1"/>
          </p:cNvSpPr>
          <p:nvPr/>
        </p:nvSpPr>
        <p:spPr bwMode="auto">
          <a:xfrm flipH="1">
            <a:off x="3276600" y="6248400"/>
            <a:ext cx="838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8766" name="Text Box 14"/>
          <p:cNvSpPr txBox="1">
            <a:spLocks noChangeArrowheads="1"/>
          </p:cNvSpPr>
          <p:nvPr/>
        </p:nvSpPr>
        <p:spPr bwMode="auto">
          <a:xfrm>
            <a:off x="1371600" y="6096000"/>
            <a:ext cx="19367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 TẬN CÙNG</a:t>
            </a:r>
          </a:p>
        </p:txBody>
      </p:sp>
      <p:sp>
        <p:nvSpPr>
          <p:cNvPr id="458767" name="Text Box 15"/>
          <p:cNvSpPr txBox="1">
            <a:spLocks noChangeArrowheads="1"/>
          </p:cNvSpPr>
          <p:nvPr/>
        </p:nvSpPr>
        <p:spPr bwMode="auto">
          <a:xfrm>
            <a:off x="228600" y="1447800"/>
            <a:ext cx="1749425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DÀI 42- 45 cm</a:t>
            </a:r>
          </a:p>
        </p:txBody>
      </p:sp>
      <p:sp>
        <p:nvSpPr>
          <p:cNvPr id="458768" name="Text Box 16"/>
          <p:cNvSpPr txBox="1">
            <a:spLocks noChangeArrowheads="1"/>
          </p:cNvSpPr>
          <p:nvPr/>
        </p:nvSpPr>
        <p:spPr bwMode="auto">
          <a:xfrm>
            <a:off x="228600" y="1981200"/>
            <a:ext cx="20002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NẶNG 26- 28 gr</a:t>
            </a:r>
          </a:p>
        </p:txBody>
      </p:sp>
      <p:sp>
        <p:nvSpPr>
          <p:cNvPr id="458769" name="Text Box 17"/>
          <p:cNvSpPr txBox="1">
            <a:spLocks noChangeArrowheads="1"/>
          </p:cNvSpPr>
          <p:nvPr/>
        </p:nvSpPr>
        <p:spPr bwMode="auto">
          <a:xfrm>
            <a:off x="7162800" y="5715000"/>
            <a:ext cx="1238250" cy="369888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TẠO</a:t>
            </a:r>
          </a:p>
        </p:txBody>
      </p:sp>
      <p:sp>
        <p:nvSpPr>
          <p:cNvPr id="458770" name="Line 18"/>
          <p:cNvSpPr>
            <a:spLocks noChangeShapeType="1"/>
          </p:cNvSpPr>
          <p:nvPr/>
        </p:nvSpPr>
        <p:spPr bwMode="auto">
          <a:xfrm flipV="1">
            <a:off x="8001000" y="990600"/>
            <a:ext cx="0" cy="4648200"/>
          </a:xfrm>
          <a:prstGeom prst="line">
            <a:avLst/>
          </a:prstGeom>
          <a:noFill/>
          <a:ln w="76200">
            <a:solidFill>
              <a:srgbClr val="0099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58771" name="Line 19"/>
          <p:cNvSpPr>
            <a:spLocks noChangeShapeType="1"/>
          </p:cNvSpPr>
          <p:nvPr/>
        </p:nvSpPr>
        <p:spPr bwMode="auto">
          <a:xfrm flipH="1">
            <a:off x="4800600" y="1447800"/>
            <a:ext cx="3200400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8772" name="Text Box 20"/>
          <p:cNvSpPr txBox="1">
            <a:spLocks noChangeArrowheads="1"/>
          </p:cNvSpPr>
          <p:nvPr/>
        </p:nvSpPr>
        <p:spPr bwMode="auto">
          <a:xfrm>
            <a:off x="6156325" y="1027113"/>
            <a:ext cx="12382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CỔ</a:t>
            </a:r>
          </a:p>
        </p:txBody>
      </p:sp>
      <p:sp>
        <p:nvSpPr>
          <p:cNvPr id="458773" name="Line 21"/>
          <p:cNvSpPr>
            <a:spLocks noChangeShapeType="1"/>
          </p:cNvSpPr>
          <p:nvPr/>
        </p:nvSpPr>
        <p:spPr bwMode="auto">
          <a:xfrm flipH="1">
            <a:off x="4495800" y="2743200"/>
            <a:ext cx="3505200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8774" name="Text Box 22"/>
          <p:cNvSpPr txBox="1">
            <a:spLocks noChangeArrowheads="1"/>
          </p:cNvSpPr>
          <p:nvPr/>
        </p:nvSpPr>
        <p:spPr bwMode="auto">
          <a:xfrm>
            <a:off x="6156325" y="2322513"/>
            <a:ext cx="1592263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NGỰC</a:t>
            </a:r>
          </a:p>
        </p:txBody>
      </p:sp>
      <p:sp>
        <p:nvSpPr>
          <p:cNvPr id="458775" name="Line 23"/>
          <p:cNvSpPr>
            <a:spLocks noChangeShapeType="1"/>
          </p:cNvSpPr>
          <p:nvPr/>
        </p:nvSpPr>
        <p:spPr bwMode="auto">
          <a:xfrm flipH="1">
            <a:off x="4572000" y="4114800"/>
            <a:ext cx="3429000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8776" name="Text Box 24"/>
          <p:cNvSpPr txBox="1">
            <a:spLocks noChangeArrowheads="1"/>
          </p:cNvSpPr>
          <p:nvPr/>
        </p:nvSpPr>
        <p:spPr bwMode="auto">
          <a:xfrm>
            <a:off x="5715000" y="3694113"/>
            <a:ext cx="2284413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THẮT LƯNG</a:t>
            </a:r>
          </a:p>
        </p:txBody>
      </p:sp>
      <p:sp>
        <p:nvSpPr>
          <p:cNvPr id="458777" name="Line 25"/>
          <p:cNvSpPr>
            <a:spLocks noChangeShapeType="1"/>
          </p:cNvSpPr>
          <p:nvPr/>
        </p:nvSpPr>
        <p:spPr bwMode="auto">
          <a:xfrm flipH="1">
            <a:off x="4572000" y="4459288"/>
            <a:ext cx="3429000" cy="36512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8778" name="Text Box 26"/>
          <p:cNvSpPr txBox="1">
            <a:spLocks noChangeArrowheads="1"/>
          </p:cNvSpPr>
          <p:nvPr/>
        </p:nvSpPr>
        <p:spPr bwMode="auto">
          <a:xfrm>
            <a:off x="6156325" y="4114800"/>
            <a:ext cx="1238250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NÓN TỦY</a:t>
            </a:r>
          </a:p>
        </p:txBody>
      </p:sp>
      <p:sp>
        <p:nvSpPr>
          <p:cNvPr id="458779" name="Text Box 27"/>
          <p:cNvSpPr txBox="1">
            <a:spLocks noChangeArrowheads="1"/>
          </p:cNvSpPr>
          <p:nvPr/>
        </p:nvSpPr>
        <p:spPr bwMode="auto">
          <a:xfrm>
            <a:off x="228600" y="2452688"/>
            <a:ext cx="2706688" cy="9159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 TỪ BỜ TRÊN C1</a:t>
            </a:r>
          </a:p>
          <a:p>
            <a:r>
              <a:rPr 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ĐẾN BỜ DƯỚI L1 HAY</a:t>
            </a:r>
          </a:p>
          <a:p>
            <a:r>
              <a:rPr 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BỜ TRÊN L2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8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8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8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87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8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58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58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58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8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58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58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58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58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58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58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58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5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58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58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458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458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458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58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758" grpId="0"/>
      <p:bldP spid="458759" grpId="0" animBg="1"/>
      <p:bldP spid="458760" grpId="0"/>
      <p:bldP spid="458761" grpId="0" animBg="1"/>
      <p:bldP spid="458762" grpId="0"/>
      <p:bldP spid="458765" grpId="0" animBg="1"/>
      <p:bldP spid="458766" grpId="0"/>
      <p:bldP spid="458769" grpId="0" animBg="1"/>
      <p:bldP spid="458770" grpId="0" animBg="1"/>
      <p:bldP spid="458771" grpId="0" animBg="1"/>
      <p:bldP spid="458772" grpId="0"/>
      <p:bldP spid="458773" grpId="0" animBg="1"/>
      <p:bldP spid="458774" grpId="0"/>
      <p:bldP spid="458775" grpId="0" animBg="1"/>
      <p:bldP spid="458776" grpId="0"/>
      <p:bldP spid="458777" grpId="0" animBg="1"/>
      <p:bldP spid="4587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Đám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rối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thần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cánh tay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550" y="1417955"/>
            <a:ext cx="6946900" cy="42443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Đám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rối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thần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cánh tay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96520" y="1475740"/>
          <a:ext cx="4906645" cy="4528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r:id="rId3" imgW="4248150" imgH="2863850" progId="Paint.Picture">
                  <p:embed/>
                </p:oleObj>
              </mc:Choice>
              <mc:Fallback>
                <p:oleObj r:id="rId3" imgW="4248150" imgH="28638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520" y="1475740"/>
                        <a:ext cx="4906645" cy="4528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565" y="1475740"/>
            <a:ext cx="4425315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152400"/>
            <a:ext cx="8229600" cy="1139825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rối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đuôi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ngựa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47" y="1905000"/>
            <a:ext cx="3799849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 descr="C:\Users\USER\Desktop\hoi-chung-chum-duoi-ngu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62200"/>
            <a:ext cx="3351271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USER\Desktop\32-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739"/>
            <a:ext cx="8305800" cy="620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39825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pic>
        <p:nvPicPr>
          <p:cNvPr id="18435" name="Picture 5" descr="tm-tuy-gai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0" y="1981200"/>
            <a:ext cx="5514975" cy="4549775"/>
          </a:xfrm>
          <a:noFill/>
        </p:spPr>
      </p:pic>
      <p:sp>
        <p:nvSpPr>
          <p:cNvPr id="459782" name="Line 6"/>
          <p:cNvSpPr>
            <a:spLocks noChangeShapeType="1"/>
          </p:cNvSpPr>
          <p:nvPr/>
        </p:nvSpPr>
        <p:spPr bwMode="auto">
          <a:xfrm flipH="1">
            <a:off x="1981200" y="4724400"/>
            <a:ext cx="19812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9783" name="Text Box 7"/>
          <p:cNvSpPr txBox="1">
            <a:spLocks noChangeArrowheads="1"/>
          </p:cNvSpPr>
          <p:nvPr/>
        </p:nvSpPr>
        <p:spPr bwMode="auto">
          <a:xfrm>
            <a:off x="566738" y="5486400"/>
            <a:ext cx="1414462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SỪNG SAU</a:t>
            </a:r>
          </a:p>
        </p:txBody>
      </p:sp>
      <p:sp>
        <p:nvSpPr>
          <p:cNvPr id="459784" name="Line 8"/>
          <p:cNvSpPr>
            <a:spLocks noChangeShapeType="1"/>
          </p:cNvSpPr>
          <p:nvPr/>
        </p:nvSpPr>
        <p:spPr bwMode="auto">
          <a:xfrm flipV="1">
            <a:off x="4876800" y="2667000"/>
            <a:ext cx="1371600" cy="137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9785" name="Text Box 9"/>
          <p:cNvSpPr txBox="1">
            <a:spLocks noChangeArrowheads="1"/>
          </p:cNvSpPr>
          <p:nvPr/>
        </p:nvSpPr>
        <p:spPr bwMode="auto">
          <a:xfrm>
            <a:off x="6324600" y="2362200"/>
            <a:ext cx="1785938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SỪNG TRƯỚC</a:t>
            </a:r>
          </a:p>
        </p:txBody>
      </p:sp>
      <p:sp>
        <p:nvSpPr>
          <p:cNvPr id="459786" name="Line 10"/>
          <p:cNvSpPr>
            <a:spLocks noChangeShapeType="1"/>
          </p:cNvSpPr>
          <p:nvPr/>
        </p:nvSpPr>
        <p:spPr bwMode="auto">
          <a:xfrm flipH="1" flipV="1">
            <a:off x="1981200" y="3657600"/>
            <a:ext cx="18288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9787" name="Text Box 11"/>
          <p:cNvSpPr txBox="1">
            <a:spLocks noChangeArrowheads="1"/>
          </p:cNvSpPr>
          <p:nvPr/>
        </p:nvSpPr>
        <p:spPr bwMode="auto">
          <a:xfrm>
            <a:off x="414338" y="3443288"/>
            <a:ext cx="1414462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SỪNG BÊN</a:t>
            </a:r>
          </a:p>
        </p:txBody>
      </p:sp>
      <p:sp>
        <p:nvSpPr>
          <p:cNvPr id="459788" name="Text Box 12"/>
          <p:cNvSpPr txBox="1">
            <a:spLocks noChangeArrowheads="1"/>
          </p:cNvSpPr>
          <p:nvPr/>
        </p:nvSpPr>
        <p:spPr bwMode="auto">
          <a:xfrm>
            <a:off x="152400" y="822325"/>
            <a:ext cx="1593834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TỦY </a:t>
            </a:r>
            <a:r>
              <a:rPr 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20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9789" name="Line 13"/>
          <p:cNvSpPr>
            <a:spLocks noChangeShapeType="1"/>
          </p:cNvSpPr>
          <p:nvPr/>
        </p:nvSpPr>
        <p:spPr bwMode="auto">
          <a:xfrm flipV="1">
            <a:off x="6400800" y="3352800"/>
            <a:ext cx="10668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9790" name="Text Box 14"/>
          <p:cNvSpPr txBox="1">
            <a:spLocks noChangeArrowheads="1"/>
          </p:cNvSpPr>
          <p:nvPr/>
        </p:nvSpPr>
        <p:spPr bwMode="auto">
          <a:xfrm>
            <a:off x="7496175" y="2909888"/>
            <a:ext cx="1419225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RỄ TRƯỚC</a:t>
            </a:r>
          </a:p>
          <a:p>
            <a:r>
              <a:rPr lang="en-US" b="1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RỄ BỤNG</a:t>
            </a:r>
          </a:p>
        </p:txBody>
      </p:sp>
      <p:sp>
        <p:nvSpPr>
          <p:cNvPr id="459791" name="Line 15"/>
          <p:cNvSpPr>
            <a:spLocks noChangeShapeType="1"/>
          </p:cNvSpPr>
          <p:nvPr/>
        </p:nvSpPr>
        <p:spPr bwMode="auto">
          <a:xfrm>
            <a:off x="6477000" y="4724400"/>
            <a:ext cx="457200" cy="838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9792" name="Text Box 16"/>
          <p:cNvSpPr txBox="1">
            <a:spLocks noChangeArrowheads="1"/>
          </p:cNvSpPr>
          <p:nvPr/>
        </p:nvSpPr>
        <p:spPr bwMode="auto">
          <a:xfrm>
            <a:off x="7010400" y="5683250"/>
            <a:ext cx="1236663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RỄ SAU</a:t>
            </a:r>
          </a:p>
          <a:p>
            <a:r>
              <a:rPr lang="en-US" b="1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RỄ LƯNG</a:t>
            </a:r>
          </a:p>
        </p:txBody>
      </p:sp>
      <p:sp>
        <p:nvSpPr>
          <p:cNvPr id="459793" name="Line 17"/>
          <p:cNvSpPr>
            <a:spLocks noChangeShapeType="1"/>
          </p:cNvSpPr>
          <p:nvPr/>
        </p:nvSpPr>
        <p:spPr bwMode="auto">
          <a:xfrm flipV="1">
            <a:off x="4419600" y="1828800"/>
            <a:ext cx="609600" cy="2438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9794" name="Text Box 18"/>
          <p:cNvSpPr txBox="1">
            <a:spLocks noChangeArrowheads="1"/>
          </p:cNvSpPr>
          <p:nvPr/>
        </p:nvSpPr>
        <p:spPr bwMode="auto">
          <a:xfrm>
            <a:off x="4572000" y="1385888"/>
            <a:ext cx="2581275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 ỐNG TRUNG TÂM</a:t>
            </a:r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 flipV="1">
            <a:off x="7239000" y="1524000"/>
            <a:ext cx="6096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7251700" y="1154113"/>
            <a:ext cx="14351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 ĐỘNG</a:t>
            </a:r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 flipH="1">
            <a:off x="1112838" y="5867400"/>
            <a:ext cx="182562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490538" y="6324600"/>
            <a:ext cx="1397000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 GIÁC</a:t>
            </a:r>
          </a:p>
        </p:txBody>
      </p:sp>
      <p:sp>
        <p:nvSpPr>
          <p:cNvPr id="21" name="Line 10"/>
          <p:cNvSpPr>
            <a:spLocks noChangeShapeType="1"/>
          </p:cNvSpPr>
          <p:nvPr/>
        </p:nvSpPr>
        <p:spPr bwMode="auto">
          <a:xfrm flipH="1" flipV="1">
            <a:off x="1066800" y="2667000"/>
            <a:ext cx="2286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456883" y="2360613"/>
            <a:ext cx="139573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 VẬT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9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9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59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9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59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59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59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59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59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59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59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9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59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59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782" grpId="0" animBg="1"/>
      <p:bldP spid="459783" grpId="0"/>
      <p:bldP spid="459784" grpId="0" animBg="1"/>
      <p:bldP spid="459785" grpId="0"/>
      <p:bldP spid="459786" grpId="0" animBg="1"/>
      <p:bldP spid="459787" grpId="0"/>
      <p:bldP spid="459788" grpId="0"/>
      <p:bldP spid="459789" grpId="0" animBg="1"/>
      <p:bldP spid="459790" grpId="0"/>
      <p:bldP spid="459791" grpId="0" animBg="1"/>
      <p:bldP spid="459792" grpId="0"/>
      <p:bldP spid="459793" grpId="0" animBg="1"/>
      <p:bldP spid="459794" grpId="0"/>
      <p:bldP spid="17" grpId="0" animBg="1"/>
      <p:bldP spid="18" grpId="0"/>
      <p:bldP spid="19" grpId="0" animBg="1"/>
      <p:bldP spid="20" grpId="0"/>
      <p:bldP spid="21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Nơi giữ chỗ cho Số hiệu Bản chiếu 4"/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57200"/>
          </a:xfrm>
          <a:noFill/>
        </p:spPr>
        <p:txBody>
          <a:bodyPr/>
          <a:lstStyle/>
          <a:p>
            <a:pPr algn="ctr"/>
            <a:fld id="{BA7D2FC5-CFB0-4442-B27A-2649653E2B4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8153400" cy="5791200"/>
          </a:xfrm>
        </p:spPr>
        <p:txBody>
          <a:bodyPr/>
          <a:lstStyle/>
          <a:p>
            <a:pPr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xạ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da-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gân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dinh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dưỡng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Clr>
                <a:srgbClr val="FFFF00"/>
              </a:buClr>
              <a:buFont typeface="Wingdings" panose="05000000000000000000" pitchFamily="2" charset="2"/>
              <a:buChar char="Ø"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xạ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349250" lvl="1" indent="-116205"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9250" lvl="1" indent="-116205"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9250" lvl="1" indent="-116205"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9250" lvl="1" indent="-116205"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bào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ly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9250" lvl="1" indent="-116205">
              <a:buClr>
                <a:srgbClr val="FFFF00"/>
              </a:buClr>
              <a:buFont typeface="Wingdings" panose="05000000000000000000" pitchFamily="2" charset="2"/>
              <a:buChar char="ü"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2532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3051791"/>
            <a:ext cx="3886200" cy="292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</p:pic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sp>
        <p:nvSpPr>
          <p:cNvPr id="14" name="Text Box 21"/>
          <p:cNvSpPr txBox="1">
            <a:spLocks noChangeArrowheads="1"/>
          </p:cNvSpPr>
          <p:nvPr/>
        </p:nvSpPr>
        <p:spPr bwMode="auto">
          <a:xfrm>
            <a:off x="152400" y="685800"/>
            <a:ext cx="1864613" cy="70788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TỦY </a:t>
            </a:r>
            <a:r>
              <a:rPr 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SỐNG:</a:t>
            </a:r>
          </a:p>
          <a:p>
            <a:r>
              <a:rPr lang="en-US" sz="2000" b="1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 NĂNG</a:t>
            </a:r>
            <a:r>
              <a:rPr 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39825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grpSp>
        <p:nvGrpSpPr>
          <p:cNvPr id="2" name="Group 52"/>
          <p:cNvGrpSpPr/>
          <p:nvPr/>
        </p:nvGrpSpPr>
        <p:grpSpPr bwMode="auto">
          <a:xfrm>
            <a:off x="2438400" y="1981201"/>
            <a:ext cx="5410200" cy="4343400"/>
            <a:chOff x="0" y="990600"/>
            <a:chExt cx="7964131" cy="5637742"/>
          </a:xfrm>
          <a:solidFill>
            <a:schemeClr val="bg1"/>
          </a:solidFill>
        </p:grpSpPr>
        <p:grpSp>
          <p:nvGrpSpPr>
            <p:cNvPr id="3" name="Organization Chart 6"/>
            <p:cNvGrpSpPr/>
            <p:nvPr/>
          </p:nvGrpSpPr>
          <p:grpSpPr bwMode="auto">
            <a:xfrm>
              <a:off x="0" y="990600"/>
              <a:ext cx="7964131" cy="5637742"/>
              <a:chOff x="288" y="1019"/>
              <a:chExt cx="3888" cy="1522"/>
            </a:xfrm>
            <a:grpFill/>
          </p:grpSpPr>
          <p:cxnSp>
            <p:nvCxnSpPr>
              <p:cNvPr id="14354" name="_s2056"/>
              <p:cNvCxnSpPr>
                <a:cxnSpLocks noChangeShapeType="1"/>
              </p:cNvCxnSpPr>
              <p:nvPr/>
            </p:nvCxnSpPr>
            <p:spPr bwMode="auto">
              <a:xfrm rot="5400000" flipH="1">
                <a:off x="2917" y="623"/>
                <a:ext cx="144" cy="1513"/>
              </a:xfrm>
              <a:prstGeom prst="bentConnector3">
                <a:avLst>
                  <a:gd name="adj1" fmla="val 28014"/>
                </a:avLst>
              </a:prstGeom>
              <a:grpFill/>
              <a:ln w="9525">
                <a:solidFill>
                  <a:schemeClr val="tx1"/>
                </a:solidFill>
                <a:miter lim="800000"/>
              </a:ln>
            </p:spPr>
          </p:cxnSp>
          <p:sp>
            <p:nvSpPr>
              <p:cNvPr id="13" name="_s2060"/>
              <p:cNvSpPr>
                <a:spLocks noChangeArrowheads="1"/>
              </p:cNvSpPr>
              <p:nvPr/>
            </p:nvSpPr>
            <p:spPr bwMode="auto">
              <a:xfrm>
                <a:off x="1800" y="1019"/>
                <a:ext cx="864" cy="288"/>
              </a:xfrm>
              <a:prstGeom prst="bevel">
                <a:avLst>
                  <a:gd name="adj" fmla="val 12500"/>
                </a:avLst>
              </a:prstGeom>
              <a:grpFill/>
              <a:ln w="3175">
                <a:solidFill>
                  <a:schemeClr val="accent1"/>
                </a:solidFill>
                <a:miter lim="800000"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 wrap="none" lIns="0" tIns="0" rIns="0" bIns="0" anchor="ctr"/>
              <a:lstStyle/>
              <a:p>
                <a:pPr algn="ctr">
                  <a:defRPr/>
                </a:pPr>
                <a:r>
                  <a:rPr lang="en-US" sz="2400" b="1" dirty="0">
                    <a:latin typeface="Arial" panose="020B0604020202020204" pitchFamily="34" charset="0"/>
                  </a:rPr>
                  <a:t>NÃO BỘ</a:t>
                </a:r>
              </a:p>
            </p:txBody>
          </p:sp>
          <p:sp>
            <p:nvSpPr>
              <p:cNvPr id="14" name="_s2061"/>
              <p:cNvSpPr>
                <a:spLocks noChangeArrowheads="1"/>
              </p:cNvSpPr>
              <p:nvPr/>
            </p:nvSpPr>
            <p:spPr bwMode="auto">
              <a:xfrm>
                <a:off x="288" y="1862"/>
                <a:ext cx="864" cy="288"/>
              </a:xfrm>
              <a:prstGeom prst="bevel">
                <a:avLst>
                  <a:gd name="adj" fmla="val 12500"/>
                </a:avLst>
              </a:prstGeom>
              <a:grpFill/>
              <a:ln w="3175">
                <a:solidFill>
                  <a:schemeClr val="accent2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ctr">
                  <a:defRPr/>
                </a:pPr>
                <a:r>
                  <a:rPr lang="en-US" sz="1600" b="1" dirty="0">
                    <a:latin typeface="Arial" panose="020B0604020202020204" pitchFamily="34" charset="0"/>
                  </a:rPr>
                  <a:t>ĐOAN NÃO</a:t>
                </a:r>
              </a:p>
            </p:txBody>
          </p:sp>
          <p:sp>
            <p:nvSpPr>
              <p:cNvPr id="15" name="_s2062"/>
              <p:cNvSpPr>
                <a:spLocks noChangeArrowheads="1"/>
              </p:cNvSpPr>
              <p:nvPr/>
            </p:nvSpPr>
            <p:spPr bwMode="auto">
              <a:xfrm>
                <a:off x="1307" y="1860"/>
                <a:ext cx="864" cy="288"/>
              </a:xfrm>
              <a:prstGeom prst="bevel">
                <a:avLst>
                  <a:gd name="adj" fmla="val 12500"/>
                </a:avLst>
              </a:prstGeom>
              <a:grpFill/>
              <a:ln w="3175">
                <a:solidFill>
                  <a:schemeClr val="accent2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ctr">
                  <a:defRPr/>
                </a:pPr>
                <a:r>
                  <a:rPr lang="en-US" sz="1600" b="1" dirty="0"/>
                  <a:t>GIAN </a:t>
                </a:r>
                <a:r>
                  <a:rPr lang="en-US" sz="1600" b="1" dirty="0" smtClean="0"/>
                  <a:t>NÃO/</a:t>
                </a:r>
              </a:p>
              <a:p>
                <a:pPr algn="ctr">
                  <a:defRPr/>
                </a:pPr>
                <a:r>
                  <a:rPr lang="en-US" sz="1600" b="1" dirty="0" smtClean="0"/>
                  <a:t>TRUNG GIAN</a:t>
                </a:r>
              </a:p>
            </p:txBody>
          </p:sp>
          <p:sp>
            <p:nvSpPr>
              <p:cNvPr id="16" name="_s2063"/>
              <p:cNvSpPr>
                <a:spLocks noChangeArrowheads="1"/>
              </p:cNvSpPr>
              <p:nvPr/>
            </p:nvSpPr>
            <p:spPr bwMode="auto">
              <a:xfrm>
                <a:off x="2304" y="1862"/>
                <a:ext cx="864" cy="288"/>
              </a:xfrm>
              <a:prstGeom prst="bevel">
                <a:avLst>
                  <a:gd name="adj" fmla="val 12500"/>
                </a:avLst>
              </a:prstGeom>
              <a:grpFill/>
              <a:ln w="3175">
                <a:solidFill>
                  <a:schemeClr val="accent2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ctr">
                  <a:defRPr/>
                </a:pPr>
                <a:r>
                  <a:rPr lang="en-US" b="1" dirty="0">
                    <a:latin typeface="Arial" panose="020B0604020202020204" pitchFamily="34" charset="0"/>
                  </a:rPr>
                  <a:t>THÂN </a:t>
                </a:r>
                <a:r>
                  <a:rPr lang="en-US" b="1" dirty="0" smtClean="0">
                    <a:latin typeface="Arial" panose="020B0604020202020204" pitchFamily="34" charset="0"/>
                  </a:rPr>
                  <a:t>NÃO/</a:t>
                </a:r>
              </a:p>
              <a:p>
                <a:pPr algn="ctr">
                  <a:defRPr/>
                </a:pPr>
                <a:r>
                  <a:rPr lang="en-US" b="1" dirty="0" smtClean="0">
                    <a:latin typeface="Arial" panose="020B0604020202020204" pitchFamily="34" charset="0"/>
                  </a:rPr>
                  <a:t>TRỤ NÃO</a:t>
                </a:r>
                <a:endParaRPr lang="en-US" b="1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_s2064"/>
              <p:cNvSpPr>
                <a:spLocks noChangeArrowheads="1"/>
              </p:cNvSpPr>
              <p:nvPr/>
            </p:nvSpPr>
            <p:spPr bwMode="auto">
              <a:xfrm>
                <a:off x="3312" y="1451"/>
                <a:ext cx="864" cy="288"/>
              </a:xfrm>
              <a:prstGeom prst="bevel">
                <a:avLst>
                  <a:gd name="adj" fmla="val 12500"/>
                </a:avLst>
              </a:prstGeom>
              <a:grpFill/>
              <a:ln w="3175">
                <a:solidFill>
                  <a:schemeClr val="accent2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ctr">
                  <a:defRPr/>
                </a:pPr>
                <a:r>
                  <a:rPr lang="en-US" b="1" dirty="0">
                    <a:latin typeface="Arial" panose="020B0604020202020204" pitchFamily="34" charset="0"/>
                  </a:rPr>
                  <a:t>TIỂU NÃO</a:t>
                </a:r>
              </a:p>
            </p:txBody>
          </p:sp>
          <p:sp>
            <p:nvSpPr>
              <p:cNvPr id="18" name="_s2065"/>
              <p:cNvSpPr>
                <a:spLocks noChangeArrowheads="1"/>
              </p:cNvSpPr>
              <p:nvPr/>
            </p:nvSpPr>
            <p:spPr bwMode="auto">
              <a:xfrm>
                <a:off x="1322" y="2253"/>
                <a:ext cx="863" cy="288"/>
              </a:xfrm>
              <a:prstGeom prst="bevel">
                <a:avLst>
                  <a:gd name="adj" fmla="val 12500"/>
                </a:avLst>
              </a:prstGeom>
              <a:grpFill/>
              <a:ln w="3175">
                <a:solidFill>
                  <a:schemeClr val="folHlink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ctr">
                  <a:defRPr/>
                </a:pPr>
                <a:r>
                  <a:rPr lang="en-US" b="1" dirty="0">
                    <a:latin typeface="Arial" panose="020B0604020202020204" pitchFamily="34" charset="0"/>
                  </a:rPr>
                  <a:t>TRUNG </a:t>
                </a:r>
                <a:r>
                  <a:rPr lang="en-US" b="1" dirty="0" smtClean="0">
                    <a:latin typeface="Arial" panose="020B0604020202020204" pitchFamily="34" charset="0"/>
                  </a:rPr>
                  <a:t>NÃO/</a:t>
                </a:r>
              </a:p>
              <a:p>
                <a:pPr algn="ctr">
                  <a:defRPr/>
                </a:pPr>
                <a:r>
                  <a:rPr lang="en-US" b="1" dirty="0" smtClean="0">
                    <a:latin typeface="Arial" panose="020B0604020202020204" pitchFamily="34" charset="0"/>
                  </a:rPr>
                  <a:t>NÃO GIỮA</a:t>
                </a:r>
                <a:endParaRPr lang="en-US" b="1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9" name="_s2066"/>
              <p:cNvSpPr>
                <a:spLocks noChangeArrowheads="1"/>
              </p:cNvSpPr>
              <p:nvPr/>
            </p:nvSpPr>
            <p:spPr bwMode="auto">
              <a:xfrm>
                <a:off x="2332" y="2253"/>
                <a:ext cx="863" cy="288"/>
              </a:xfrm>
              <a:prstGeom prst="bevel">
                <a:avLst>
                  <a:gd name="adj" fmla="val 12500"/>
                </a:avLst>
              </a:prstGeom>
              <a:grpFill/>
              <a:ln w="3175">
                <a:solidFill>
                  <a:schemeClr val="folHlink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ctr">
                  <a:defRPr/>
                </a:pPr>
                <a:r>
                  <a:rPr lang="en-US" b="1" dirty="0">
                    <a:latin typeface="Arial" panose="020B0604020202020204" pitchFamily="34" charset="0"/>
                  </a:rPr>
                  <a:t>CẦU NÃO</a:t>
                </a:r>
              </a:p>
            </p:txBody>
          </p:sp>
          <p:sp>
            <p:nvSpPr>
              <p:cNvPr id="20" name="_s2067"/>
              <p:cNvSpPr>
                <a:spLocks noChangeArrowheads="1"/>
              </p:cNvSpPr>
              <p:nvPr/>
            </p:nvSpPr>
            <p:spPr bwMode="auto">
              <a:xfrm>
                <a:off x="3301" y="2253"/>
                <a:ext cx="864" cy="288"/>
              </a:xfrm>
              <a:prstGeom prst="bevel">
                <a:avLst>
                  <a:gd name="adj" fmla="val 12500"/>
                </a:avLst>
              </a:prstGeom>
              <a:grpFill/>
              <a:ln w="3175">
                <a:solidFill>
                  <a:schemeClr val="folHlink"/>
                </a:solidFill>
                <a:miter lim="800000"/>
              </a:ln>
            </p:spPr>
            <p:txBody>
              <a:bodyPr wrap="none" lIns="0" tIns="0" rIns="0" bIns="0" anchor="ctr"/>
              <a:lstStyle/>
              <a:p>
                <a:pPr algn="ctr">
                  <a:defRPr/>
                </a:pPr>
                <a:r>
                  <a:rPr lang="en-US" b="1" dirty="0">
                    <a:latin typeface="Arial" panose="020B0604020202020204" pitchFamily="34" charset="0"/>
                  </a:rPr>
                  <a:t>HÀNH NÃO</a:t>
                </a:r>
              </a:p>
            </p:txBody>
          </p:sp>
        </p:grpSp>
        <p:cxnSp>
          <p:nvCxnSpPr>
            <p:cNvPr id="14342" name="Straight Connector 29"/>
            <p:cNvCxnSpPr>
              <a:cxnSpLocks noChangeShapeType="1"/>
            </p:cNvCxnSpPr>
            <p:nvPr/>
          </p:nvCxnSpPr>
          <p:spPr bwMode="auto">
            <a:xfrm rot="5400000">
              <a:off x="2829719" y="3894931"/>
              <a:ext cx="133350" cy="1588"/>
            </a:xfrm>
            <a:prstGeom prst="line">
              <a:avLst/>
            </a:prstGeom>
            <a:grpFill/>
            <a:ln w="9525" algn="ctr">
              <a:solidFill>
                <a:schemeClr val="tx1"/>
              </a:solidFill>
              <a:round/>
            </a:ln>
          </p:spPr>
        </p:cxnSp>
        <p:cxnSp>
          <p:nvCxnSpPr>
            <p:cNvPr id="14343" name="Straight Connector 33"/>
            <p:cNvCxnSpPr>
              <a:cxnSpLocks noChangeShapeType="1"/>
            </p:cNvCxnSpPr>
            <p:nvPr/>
          </p:nvCxnSpPr>
          <p:spPr bwMode="auto">
            <a:xfrm>
              <a:off x="940692" y="3961091"/>
              <a:ext cx="4114800" cy="1588"/>
            </a:xfrm>
            <a:prstGeom prst="line">
              <a:avLst/>
            </a:prstGeom>
            <a:grpFill/>
            <a:ln w="9525" algn="ctr">
              <a:solidFill>
                <a:schemeClr val="tx1"/>
              </a:solidFill>
              <a:round/>
            </a:ln>
          </p:spPr>
        </p:cxnSp>
        <p:cxnSp>
          <p:nvCxnSpPr>
            <p:cNvPr id="14344" name="Straight Connector 36"/>
            <p:cNvCxnSpPr>
              <a:cxnSpLocks noChangeShapeType="1"/>
            </p:cNvCxnSpPr>
            <p:nvPr/>
          </p:nvCxnSpPr>
          <p:spPr bwMode="auto">
            <a:xfrm rot="5400000">
              <a:off x="4961731" y="4047331"/>
              <a:ext cx="133350" cy="1588"/>
            </a:xfrm>
            <a:prstGeom prst="line">
              <a:avLst/>
            </a:prstGeom>
            <a:grpFill/>
            <a:ln w="9525" algn="ctr">
              <a:solidFill>
                <a:schemeClr val="tx1"/>
              </a:solidFill>
              <a:round/>
            </a:ln>
          </p:spPr>
        </p:cxnSp>
        <p:cxnSp>
          <p:nvCxnSpPr>
            <p:cNvPr id="14345" name="Straight Connector 37"/>
            <p:cNvCxnSpPr>
              <a:cxnSpLocks noChangeShapeType="1"/>
            </p:cNvCxnSpPr>
            <p:nvPr/>
          </p:nvCxnSpPr>
          <p:spPr bwMode="auto">
            <a:xfrm rot="5400000">
              <a:off x="2073513" y="3260624"/>
              <a:ext cx="1657213" cy="13038"/>
            </a:xfrm>
            <a:prstGeom prst="line">
              <a:avLst/>
            </a:prstGeom>
            <a:grpFill/>
            <a:ln w="9525" algn="ctr">
              <a:solidFill>
                <a:schemeClr val="tx1"/>
              </a:solidFill>
              <a:round/>
            </a:ln>
          </p:spPr>
        </p:cxnSp>
        <p:cxnSp>
          <p:nvCxnSpPr>
            <p:cNvPr id="14346" name="Straight Connector 38"/>
            <p:cNvCxnSpPr>
              <a:cxnSpLocks noChangeShapeType="1"/>
            </p:cNvCxnSpPr>
            <p:nvPr/>
          </p:nvCxnSpPr>
          <p:spPr bwMode="auto">
            <a:xfrm rot="5400000">
              <a:off x="848519" y="4047331"/>
              <a:ext cx="133350" cy="1588"/>
            </a:xfrm>
            <a:prstGeom prst="line">
              <a:avLst/>
            </a:prstGeom>
            <a:grpFill/>
            <a:ln w="9525" algn="ctr">
              <a:solidFill>
                <a:schemeClr val="tx1"/>
              </a:solidFill>
              <a:round/>
            </a:ln>
          </p:spPr>
        </p:cxnSp>
        <p:cxnSp>
          <p:nvCxnSpPr>
            <p:cNvPr id="14347" name="Straight Connector 40"/>
            <p:cNvCxnSpPr>
              <a:cxnSpLocks noChangeShapeType="1"/>
            </p:cNvCxnSpPr>
            <p:nvPr/>
          </p:nvCxnSpPr>
          <p:spPr bwMode="auto">
            <a:xfrm rot="10800000">
              <a:off x="2895601" y="2438400"/>
              <a:ext cx="1066800" cy="1588"/>
            </a:xfrm>
            <a:prstGeom prst="line">
              <a:avLst/>
            </a:prstGeom>
            <a:grpFill/>
            <a:ln w="9525" algn="ctr">
              <a:solidFill>
                <a:schemeClr val="tx1"/>
              </a:solidFill>
              <a:round/>
            </a:ln>
          </p:spPr>
        </p:cxnSp>
        <p:cxnSp>
          <p:nvCxnSpPr>
            <p:cNvPr id="14349" name="Straight Connector 45"/>
            <p:cNvCxnSpPr>
              <a:cxnSpLocks noChangeShapeType="1"/>
            </p:cNvCxnSpPr>
            <p:nvPr/>
          </p:nvCxnSpPr>
          <p:spPr bwMode="auto">
            <a:xfrm rot="5400000">
              <a:off x="4915694" y="5295106"/>
              <a:ext cx="228600" cy="1588"/>
            </a:xfrm>
            <a:prstGeom prst="line">
              <a:avLst/>
            </a:prstGeom>
            <a:grpFill/>
            <a:ln w="9525" algn="ctr">
              <a:solidFill>
                <a:schemeClr val="tx1"/>
              </a:solidFill>
              <a:round/>
            </a:ln>
          </p:spPr>
        </p:cxnSp>
        <p:cxnSp>
          <p:nvCxnSpPr>
            <p:cNvPr id="14350" name="Straight Connector 46"/>
            <p:cNvCxnSpPr>
              <a:cxnSpLocks noChangeShapeType="1"/>
            </p:cNvCxnSpPr>
            <p:nvPr/>
          </p:nvCxnSpPr>
          <p:spPr bwMode="auto">
            <a:xfrm rot="5400000">
              <a:off x="6944519" y="5495131"/>
              <a:ext cx="133350" cy="1588"/>
            </a:xfrm>
            <a:prstGeom prst="line">
              <a:avLst/>
            </a:prstGeom>
            <a:grpFill/>
            <a:ln w="9525" algn="ctr">
              <a:solidFill>
                <a:schemeClr val="tx1"/>
              </a:solidFill>
              <a:round/>
            </a:ln>
          </p:spPr>
        </p:cxnSp>
        <p:cxnSp>
          <p:nvCxnSpPr>
            <p:cNvPr id="14351" name="Straight Connector 47"/>
            <p:cNvCxnSpPr>
              <a:cxnSpLocks noChangeShapeType="1"/>
            </p:cNvCxnSpPr>
            <p:nvPr/>
          </p:nvCxnSpPr>
          <p:spPr bwMode="auto">
            <a:xfrm rot="5400000">
              <a:off x="2905919" y="5495131"/>
              <a:ext cx="133350" cy="1588"/>
            </a:xfrm>
            <a:prstGeom prst="line">
              <a:avLst/>
            </a:prstGeom>
            <a:grpFill/>
            <a:ln w="9525" algn="ctr">
              <a:solidFill>
                <a:schemeClr val="tx1"/>
              </a:solidFill>
              <a:round/>
            </a:ln>
          </p:spPr>
        </p:cxnSp>
        <p:cxnSp>
          <p:nvCxnSpPr>
            <p:cNvPr id="14352" name="Straight Connector 48"/>
            <p:cNvCxnSpPr>
              <a:cxnSpLocks noChangeShapeType="1"/>
            </p:cNvCxnSpPr>
            <p:nvPr/>
          </p:nvCxnSpPr>
          <p:spPr bwMode="auto">
            <a:xfrm rot="5400000">
              <a:off x="4963319" y="5495131"/>
              <a:ext cx="133350" cy="1588"/>
            </a:xfrm>
            <a:prstGeom prst="line">
              <a:avLst/>
            </a:prstGeom>
            <a:grpFill/>
            <a:ln w="9525" algn="ctr">
              <a:solidFill>
                <a:schemeClr val="tx1"/>
              </a:solidFill>
              <a:round/>
            </a:ln>
          </p:spPr>
        </p:cxnSp>
        <p:cxnSp>
          <p:nvCxnSpPr>
            <p:cNvPr id="14353" name="Straight Connector 50"/>
            <p:cNvCxnSpPr>
              <a:cxnSpLocks noChangeShapeType="1"/>
            </p:cNvCxnSpPr>
            <p:nvPr/>
          </p:nvCxnSpPr>
          <p:spPr bwMode="auto">
            <a:xfrm>
              <a:off x="2971800" y="5410200"/>
              <a:ext cx="4038600" cy="1588"/>
            </a:xfrm>
            <a:prstGeom prst="line">
              <a:avLst/>
            </a:prstGeom>
            <a:grpFill/>
            <a:ln w="9525" algn="ctr">
              <a:solidFill>
                <a:schemeClr val="tx1"/>
              </a:solidFill>
              <a:round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930400" y="125413"/>
            <a:ext cx="5248275" cy="407987"/>
          </a:xfrm>
          <a:prstGeom prst="rect">
            <a:avLst/>
          </a:prstGeom>
          <a:noFill/>
          <a:ln w="9525">
            <a:noFill/>
            <a:miter lim="800000"/>
          </a:ln>
          <a:effectLst>
            <a:prstShdw prst="shdw17" dist="17961" dir="2700000">
              <a:srgbClr val="990000"/>
            </a:prstShdw>
          </a:effectLst>
        </p:spPr>
        <p:txBody>
          <a:bodyPr wrap="none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NÃO</a:t>
            </a:r>
          </a:p>
        </p:txBody>
      </p:sp>
      <p:grpSp>
        <p:nvGrpSpPr>
          <p:cNvPr id="4" name="Group 3"/>
          <p:cNvGrpSpPr/>
          <p:nvPr/>
        </p:nvGrpSpPr>
        <p:grpSpPr bwMode="auto">
          <a:xfrm>
            <a:off x="4737100" y="5715000"/>
            <a:ext cx="2139950" cy="1143000"/>
            <a:chOff x="2648" y="3600"/>
            <a:chExt cx="1348" cy="720"/>
          </a:xfrm>
        </p:grpSpPr>
        <p:sp>
          <p:nvSpPr>
            <p:cNvPr id="10244" name="Rectangle 4"/>
            <p:cNvSpPr>
              <a:spLocks noChangeArrowheads="1"/>
            </p:cNvSpPr>
            <p:nvPr/>
          </p:nvSpPr>
          <p:spPr bwMode="auto">
            <a:xfrm>
              <a:off x="2648" y="3600"/>
              <a:ext cx="288" cy="720"/>
            </a:xfrm>
            <a:prstGeom prst="rect">
              <a:avLst/>
            </a:prstGeom>
            <a:gradFill rotWithShape="1">
              <a:gsLst>
                <a:gs pos="0">
                  <a:schemeClr val="tx2">
                    <a:gamma/>
                    <a:shade val="37647"/>
                    <a:invGamma/>
                  </a:schemeClr>
                </a:gs>
                <a:gs pos="50000">
                  <a:schemeClr val="tx2"/>
                </a:gs>
                <a:gs pos="100000">
                  <a:schemeClr val="tx2">
                    <a:gamma/>
                    <a:shade val="37647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45" name="Line 5"/>
            <p:cNvSpPr>
              <a:spLocks noChangeShapeType="1"/>
            </p:cNvSpPr>
            <p:nvPr/>
          </p:nvSpPr>
          <p:spPr bwMode="auto">
            <a:xfrm>
              <a:off x="2928" y="3936"/>
              <a:ext cx="432" cy="19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93" name="Text Box 6"/>
            <p:cNvSpPr txBox="1">
              <a:spLocks noChangeArrowheads="1"/>
            </p:cNvSpPr>
            <p:nvPr/>
          </p:nvSpPr>
          <p:spPr bwMode="auto">
            <a:xfrm>
              <a:off x="3032" y="4089"/>
              <a:ext cx="964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1" hangingPunct="1"/>
              <a:r>
                <a:rPr lang="en-US" b="1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Tủy sống</a:t>
              </a:r>
            </a:p>
          </p:txBody>
        </p:sp>
      </p:grpSp>
      <p:grpSp>
        <p:nvGrpSpPr>
          <p:cNvPr id="5" name="Group 7"/>
          <p:cNvGrpSpPr/>
          <p:nvPr/>
        </p:nvGrpSpPr>
        <p:grpSpPr bwMode="auto">
          <a:xfrm>
            <a:off x="2279650" y="4978400"/>
            <a:ext cx="2914650" cy="798513"/>
            <a:chOff x="1100" y="3136"/>
            <a:chExt cx="1836" cy="503"/>
          </a:xfrm>
        </p:grpSpPr>
        <p:sp>
          <p:nvSpPr>
            <p:cNvPr id="10248" name="Rectangle 8"/>
            <p:cNvSpPr>
              <a:spLocks noChangeArrowheads="1"/>
            </p:cNvSpPr>
            <p:nvPr/>
          </p:nvSpPr>
          <p:spPr bwMode="auto">
            <a:xfrm>
              <a:off x="2552" y="3168"/>
              <a:ext cx="384" cy="432"/>
            </a:xfrm>
            <a:prstGeom prst="rect">
              <a:avLst/>
            </a:prstGeom>
            <a:gradFill rotWithShape="1">
              <a:gsLst>
                <a:gs pos="0">
                  <a:srgbClr val="00FFFF">
                    <a:gamma/>
                    <a:shade val="46275"/>
                    <a:invGamma/>
                  </a:srgbClr>
                </a:gs>
                <a:gs pos="50000">
                  <a:srgbClr val="00FFFF"/>
                </a:gs>
                <a:gs pos="100000">
                  <a:srgbClr val="00FFFF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49" name="Line 9"/>
            <p:cNvSpPr>
              <a:spLocks noChangeShapeType="1"/>
            </p:cNvSpPr>
            <p:nvPr/>
          </p:nvSpPr>
          <p:spPr bwMode="auto">
            <a:xfrm rot="7859478">
              <a:off x="2136" y="3256"/>
              <a:ext cx="432" cy="192"/>
            </a:xfrm>
            <a:prstGeom prst="line">
              <a:avLst/>
            </a:prstGeom>
            <a:noFill/>
            <a:ln w="9525">
              <a:solidFill>
                <a:srgbClr val="00FFFF"/>
              </a:solidFill>
              <a:round/>
              <a:head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90" name="Text Box 10"/>
            <p:cNvSpPr txBox="1">
              <a:spLocks noChangeArrowheads="1"/>
            </p:cNvSpPr>
            <p:nvPr/>
          </p:nvSpPr>
          <p:spPr bwMode="auto">
            <a:xfrm>
              <a:off x="1100" y="3408"/>
              <a:ext cx="1588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/>
              <a:r>
                <a:rPr lang="en-US" b="1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Hành não</a:t>
              </a:r>
            </a:p>
          </p:txBody>
        </p:sp>
      </p:grpSp>
      <p:grpSp>
        <p:nvGrpSpPr>
          <p:cNvPr id="6" name="Group 11"/>
          <p:cNvGrpSpPr/>
          <p:nvPr/>
        </p:nvGrpSpPr>
        <p:grpSpPr bwMode="auto">
          <a:xfrm>
            <a:off x="2051050" y="2781300"/>
            <a:ext cx="3206750" cy="762000"/>
            <a:chOff x="956" y="1752"/>
            <a:chExt cx="2020" cy="480"/>
          </a:xfrm>
        </p:grpSpPr>
        <p:sp>
          <p:nvSpPr>
            <p:cNvPr id="10252" name="Rectangle 12"/>
            <p:cNvSpPr>
              <a:spLocks noChangeArrowheads="1"/>
            </p:cNvSpPr>
            <p:nvPr/>
          </p:nvSpPr>
          <p:spPr bwMode="auto">
            <a:xfrm rot="329813">
              <a:off x="2592" y="1752"/>
              <a:ext cx="384" cy="480"/>
            </a:xfrm>
            <a:prstGeom prst="rect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/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53" name="Line 13"/>
            <p:cNvSpPr>
              <a:spLocks noChangeShapeType="1"/>
            </p:cNvSpPr>
            <p:nvPr/>
          </p:nvSpPr>
          <p:spPr bwMode="auto">
            <a:xfrm rot="9224625">
              <a:off x="2144" y="1992"/>
              <a:ext cx="432" cy="192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87" name="Text Box 14"/>
            <p:cNvSpPr txBox="1">
              <a:spLocks noChangeArrowheads="1"/>
            </p:cNvSpPr>
            <p:nvPr/>
          </p:nvSpPr>
          <p:spPr bwMode="auto">
            <a:xfrm>
              <a:off x="956" y="1977"/>
              <a:ext cx="1588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1" hangingPunct="1"/>
              <a:r>
                <a:rPr lang="en-US" b="1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Trung não</a:t>
              </a:r>
            </a:p>
          </p:txBody>
        </p:sp>
      </p:grpSp>
      <p:grpSp>
        <p:nvGrpSpPr>
          <p:cNvPr id="7" name="Group 15"/>
          <p:cNvGrpSpPr/>
          <p:nvPr/>
        </p:nvGrpSpPr>
        <p:grpSpPr bwMode="auto">
          <a:xfrm>
            <a:off x="2857500" y="3505200"/>
            <a:ext cx="2362200" cy="1562100"/>
            <a:chOff x="1464" y="2208"/>
            <a:chExt cx="1488" cy="984"/>
          </a:xfrm>
        </p:grpSpPr>
        <p:sp>
          <p:nvSpPr>
            <p:cNvPr id="10256" name="Line 16"/>
            <p:cNvSpPr>
              <a:spLocks noChangeShapeType="1"/>
            </p:cNvSpPr>
            <p:nvPr/>
          </p:nvSpPr>
          <p:spPr bwMode="auto">
            <a:xfrm rot="7859478">
              <a:off x="1668" y="2632"/>
              <a:ext cx="432" cy="19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83" name="Text Box 17"/>
            <p:cNvSpPr txBox="1">
              <a:spLocks noChangeArrowheads="1"/>
            </p:cNvSpPr>
            <p:nvPr/>
          </p:nvSpPr>
          <p:spPr bwMode="auto">
            <a:xfrm>
              <a:off x="1464" y="2784"/>
              <a:ext cx="1000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1" hangingPunct="1"/>
              <a:r>
                <a:rPr lang="en-US" b="1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Cầu não</a:t>
              </a:r>
            </a:p>
          </p:txBody>
        </p:sp>
        <p:sp>
          <p:nvSpPr>
            <p:cNvPr id="2" name="Freeform 18"/>
            <p:cNvSpPr/>
            <p:nvPr/>
          </p:nvSpPr>
          <p:spPr bwMode="auto">
            <a:xfrm>
              <a:off x="2096" y="2208"/>
              <a:ext cx="856" cy="984"/>
            </a:xfrm>
            <a:custGeom>
              <a:avLst/>
              <a:gdLst>
                <a:gd name="T0" fmla="*/ 904 w 920"/>
                <a:gd name="T1" fmla="*/ 1040 h 1064"/>
                <a:gd name="T2" fmla="*/ 352 w 920"/>
                <a:gd name="T3" fmla="*/ 1064 h 1064"/>
                <a:gd name="T4" fmla="*/ 216 w 920"/>
                <a:gd name="T5" fmla="*/ 1048 h 1064"/>
                <a:gd name="T6" fmla="*/ 72 w 920"/>
                <a:gd name="T7" fmla="*/ 840 h 1064"/>
                <a:gd name="T8" fmla="*/ 0 w 920"/>
                <a:gd name="T9" fmla="*/ 600 h 1064"/>
                <a:gd name="T10" fmla="*/ 8 w 920"/>
                <a:gd name="T11" fmla="*/ 384 h 1064"/>
                <a:gd name="T12" fmla="*/ 48 w 920"/>
                <a:gd name="T13" fmla="*/ 216 h 1064"/>
                <a:gd name="T14" fmla="*/ 184 w 920"/>
                <a:gd name="T15" fmla="*/ 48 h 1064"/>
                <a:gd name="T16" fmla="*/ 280 w 920"/>
                <a:gd name="T17" fmla="*/ 16 h 1064"/>
                <a:gd name="T18" fmla="*/ 392 w 920"/>
                <a:gd name="T19" fmla="*/ 0 h 1064"/>
                <a:gd name="T20" fmla="*/ 512 w 920"/>
                <a:gd name="T21" fmla="*/ 0 h 1064"/>
                <a:gd name="T22" fmla="*/ 920 w 920"/>
                <a:gd name="T23" fmla="*/ 48 h 1064"/>
                <a:gd name="T24" fmla="*/ 904 w 920"/>
                <a:gd name="T25" fmla="*/ 1040 h 1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0" h="1064">
                  <a:moveTo>
                    <a:pt x="904" y="1040"/>
                  </a:moveTo>
                  <a:lnTo>
                    <a:pt x="352" y="1064"/>
                  </a:lnTo>
                  <a:lnTo>
                    <a:pt x="216" y="1048"/>
                  </a:lnTo>
                  <a:lnTo>
                    <a:pt x="72" y="840"/>
                  </a:lnTo>
                  <a:lnTo>
                    <a:pt x="0" y="600"/>
                  </a:lnTo>
                  <a:lnTo>
                    <a:pt x="8" y="384"/>
                  </a:lnTo>
                  <a:lnTo>
                    <a:pt x="48" y="216"/>
                  </a:lnTo>
                  <a:lnTo>
                    <a:pt x="184" y="48"/>
                  </a:lnTo>
                  <a:lnTo>
                    <a:pt x="280" y="16"/>
                  </a:lnTo>
                  <a:lnTo>
                    <a:pt x="392" y="0"/>
                  </a:lnTo>
                  <a:lnTo>
                    <a:pt x="512" y="0"/>
                  </a:lnTo>
                  <a:lnTo>
                    <a:pt x="920" y="48"/>
                  </a:lnTo>
                  <a:lnTo>
                    <a:pt x="904" y="1040"/>
                  </a:lnTo>
                  <a:close/>
                </a:path>
              </a:pathLst>
            </a:custGeom>
            <a:gradFill rotWithShape="1">
              <a:gsLst>
                <a:gs pos="0">
                  <a:srgbClr val="FF0000">
                    <a:gamma/>
                    <a:shade val="46275"/>
                    <a:invGamma/>
                  </a:srgbClr>
                </a:gs>
                <a:gs pos="5000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259" name="Oval 19"/>
          <p:cNvSpPr>
            <a:spLocks noChangeArrowheads="1"/>
          </p:cNvSpPr>
          <p:nvPr/>
        </p:nvSpPr>
        <p:spPr bwMode="auto">
          <a:xfrm rot="534103">
            <a:off x="4038600" y="1727200"/>
            <a:ext cx="1828800" cy="990600"/>
          </a:xfrm>
          <a:prstGeom prst="ellipse">
            <a:avLst/>
          </a:prstGeom>
          <a:gradFill rotWithShape="1">
            <a:gsLst>
              <a:gs pos="0">
                <a:srgbClr val="CC66FF">
                  <a:gamma/>
                  <a:shade val="46275"/>
                  <a:invGamma/>
                </a:srgbClr>
              </a:gs>
              <a:gs pos="50000">
                <a:srgbClr val="CC66FF"/>
              </a:gs>
              <a:gs pos="100000">
                <a:srgbClr val="CC66FF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20"/>
          <p:cNvGrpSpPr/>
          <p:nvPr/>
        </p:nvGrpSpPr>
        <p:grpSpPr bwMode="auto">
          <a:xfrm>
            <a:off x="1276350" y="1841500"/>
            <a:ext cx="4438650" cy="1128713"/>
            <a:chOff x="468" y="1160"/>
            <a:chExt cx="2796" cy="711"/>
          </a:xfrm>
        </p:grpSpPr>
        <p:sp>
          <p:nvSpPr>
            <p:cNvPr id="10261" name="Line 21"/>
            <p:cNvSpPr>
              <a:spLocks noChangeShapeType="1"/>
            </p:cNvSpPr>
            <p:nvPr/>
          </p:nvSpPr>
          <p:spPr bwMode="auto">
            <a:xfrm rot="9224625">
              <a:off x="1498" y="1595"/>
              <a:ext cx="768" cy="207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78" name="Text Box 22"/>
            <p:cNvSpPr txBox="1">
              <a:spLocks noChangeArrowheads="1"/>
            </p:cNvSpPr>
            <p:nvPr/>
          </p:nvSpPr>
          <p:spPr bwMode="auto">
            <a:xfrm>
              <a:off x="468" y="1640"/>
              <a:ext cx="1148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/>
              <a:r>
                <a:rPr lang="en-US" b="1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Gian não</a:t>
              </a:r>
            </a:p>
          </p:txBody>
        </p:sp>
        <p:sp>
          <p:nvSpPr>
            <p:cNvPr id="10263" name="Oval 23"/>
            <p:cNvSpPr>
              <a:spLocks noChangeArrowheads="1"/>
            </p:cNvSpPr>
            <p:nvPr/>
          </p:nvSpPr>
          <p:spPr bwMode="auto">
            <a:xfrm rot="534103">
              <a:off x="2112" y="1160"/>
              <a:ext cx="1152" cy="624"/>
            </a:xfrm>
            <a:prstGeom prst="ellipse">
              <a:avLst/>
            </a:prstGeom>
            <a:gradFill rotWithShape="1">
              <a:gsLst>
                <a:gs pos="0">
                  <a:srgbClr val="CC66FF">
                    <a:gamma/>
                    <a:shade val="46275"/>
                    <a:invGamma/>
                  </a:srgbClr>
                </a:gs>
                <a:gs pos="50000">
                  <a:srgbClr val="CC66FF">
                    <a:alpha val="50000"/>
                  </a:srgbClr>
                </a:gs>
                <a:gs pos="100000">
                  <a:srgbClr val="CC66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24"/>
          <p:cNvGrpSpPr/>
          <p:nvPr/>
        </p:nvGrpSpPr>
        <p:grpSpPr bwMode="auto">
          <a:xfrm>
            <a:off x="5194300" y="3302000"/>
            <a:ext cx="2889250" cy="2430463"/>
            <a:chOff x="2936" y="2080"/>
            <a:chExt cx="1820" cy="1531"/>
          </a:xfrm>
        </p:grpSpPr>
        <p:sp>
          <p:nvSpPr>
            <p:cNvPr id="3" name="Freeform 25"/>
            <p:cNvSpPr/>
            <p:nvPr/>
          </p:nvSpPr>
          <p:spPr bwMode="auto">
            <a:xfrm>
              <a:off x="2936" y="2080"/>
              <a:ext cx="1096" cy="1336"/>
            </a:xfrm>
            <a:custGeom>
              <a:avLst/>
              <a:gdLst>
                <a:gd name="T0" fmla="*/ 48 w 1096"/>
                <a:gd name="T1" fmla="*/ 32 h 1336"/>
                <a:gd name="T2" fmla="*/ 432 w 1096"/>
                <a:gd name="T3" fmla="*/ 656 h 1336"/>
                <a:gd name="T4" fmla="*/ 0 w 1096"/>
                <a:gd name="T5" fmla="*/ 1280 h 1336"/>
                <a:gd name="T6" fmla="*/ 328 w 1096"/>
                <a:gd name="T7" fmla="*/ 1336 h 1336"/>
                <a:gd name="T8" fmla="*/ 560 w 1096"/>
                <a:gd name="T9" fmla="*/ 1336 h 1336"/>
                <a:gd name="T10" fmla="*/ 896 w 1096"/>
                <a:gd name="T11" fmla="*/ 1232 h 1336"/>
                <a:gd name="T12" fmla="*/ 1064 w 1096"/>
                <a:gd name="T13" fmla="*/ 1000 h 1336"/>
                <a:gd name="T14" fmla="*/ 1096 w 1096"/>
                <a:gd name="T15" fmla="*/ 752 h 1336"/>
                <a:gd name="T16" fmla="*/ 1088 w 1096"/>
                <a:gd name="T17" fmla="*/ 544 h 1336"/>
                <a:gd name="T18" fmla="*/ 1064 w 1096"/>
                <a:gd name="T19" fmla="*/ 360 h 1336"/>
                <a:gd name="T20" fmla="*/ 912 w 1096"/>
                <a:gd name="T21" fmla="*/ 160 h 1336"/>
                <a:gd name="T22" fmla="*/ 672 w 1096"/>
                <a:gd name="T23" fmla="*/ 32 h 1336"/>
                <a:gd name="T24" fmla="*/ 496 w 1096"/>
                <a:gd name="T25" fmla="*/ 0 h 1336"/>
                <a:gd name="T26" fmla="*/ 280 w 1096"/>
                <a:gd name="T27" fmla="*/ 0 h 1336"/>
                <a:gd name="T28" fmla="*/ 48 w 1096"/>
                <a:gd name="T29" fmla="*/ 32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6" h="1336">
                  <a:moveTo>
                    <a:pt x="48" y="32"/>
                  </a:moveTo>
                  <a:lnTo>
                    <a:pt x="432" y="656"/>
                  </a:lnTo>
                  <a:lnTo>
                    <a:pt x="0" y="1280"/>
                  </a:lnTo>
                  <a:lnTo>
                    <a:pt x="328" y="1336"/>
                  </a:lnTo>
                  <a:lnTo>
                    <a:pt x="560" y="1336"/>
                  </a:lnTo>
                  <a:lnTo>
                    <a:pt x="896" y="1232"/>
                  </a:lnTo>
                  <a:lnTo>
                    <a:pt x="1064" y="1000"/>
                  </a:lnTo>
                  <a:lnTo>
                    <a:pt x="1096" y="752"/>
                  </a:lnTo>
                  <a:lnTo>
                    <a:pt x="1088" y="544"/>
                  </a:lnTo>
                  <a:lnTo>
                    <a:pt x="1064" y="360"/>
                  </a:lnTo>
                  <a:lnTo>
                    <a:pt x="912" y="160"/>
                  </a:lnTo>
                  <a:lnTo>
                    <a:pt x="672" y="32"/>
                  </a:lnTo>
                  <a:lnTo>
                    <a:pt x="496" y="0"/>
                  </a:lnTo>
                  <a:lnTo>
                    <a:pt x="280" y="0"/>
                  </a:lnTo>
                  <a:lnTo>
                    <a:pt x="48" y="32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66" name="Line 26"/>
            <p:cNvSpPr>
              <a:spLocks noChangeShapeType="1"/>
            </p:cNvSpPr>
            <p:nvPr/>
          </p:nvSpPr>
          <p:spPr bwMode="auto">
            <a:xfrm rot="2837761" flipH="1">
              <a:off x="3540" y="3383"/>
              <a:ext cx="288" cy="16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 type="none" w="sm" len="lg"/>
              <a:tail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76" name="Text Box 27"/>
            <p:cNvSpPr txBox="1">
              <a:spLocks noChangeArrowheads="1"/>
            </p:cNvSpPr>
            <p:nvPr/>
          </p:nvSpPr>
          <p:spPr bwMode="auto">
            <a:xfrm>
              <a:off x="3840" y="3376"/>
              <a:ext cx="916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1" hangingPunct="1"/>
              <a:r>
                <a:rPr lang="en-US" b="1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Tiểu não</a:t>
              </a:r>
            </a:p>
          </p:txBody>
        </p:sp>
      </p:grpSp>
      <p:grpSp>
        <p:nvGrpSpPr>
          <p:cNvPr id="10" name="Group 28"/>
          <p:cNvGrpSpPr/>
          <p:nvPr/>
        </p:nvGrpSpPr>
        <p:grpSpPr bwMode="auto">
          <a:xfrm>
            <a:off x="5257800" y="2971800"/>
            <a:ext cx="2667000" cy="782638"/>
            <a:chOff x="2976" y="1872"/>
            <a:chExt cx="1680" cy="493"/>
          </a:xfrm>
        </p:grpSpPr>
        <p:sp>
          <p:nvSpPr>
            <p:cNvPr id="10269" name="Line 29"/>
            <p:cNvSpPr>
              <a:spLocks noChangeShapeType="1"/>
            </p:cNvSpPr>
            <p:nvPr/>
          </p:nvSpPr>
          <p:spPr bwMode="auto">
            <a:xfrm rot="9224625" flipH="1">
              <a:off x="2976" y="2223"/>
              <a:ext cx="782" cy="1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73" name="Text Box 30"/>
            <p:cNvSpPr txBox="1">
              <a:spLocks noChangeArrowheads="1"/>
            </p:cNvSpPr>
            <p:nvPr/>
          </p:nvSpPr>
          <p:spPr bwMode="auto">
            <a:xfrm>
              <a:off x="3648" y="1872"/>
              <a:ext cx="1008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1" hangingPunct="1"/>
              <a:r>
                <a:rPr lang="en-US" b="1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Não thất 4</a:t>
              </a:r>
            </a:p>
          </p:txBody>
        </p:sp>
      </p:grpSp>
      <p:grpSp>
        <p:nvGrpSpPr>
          <p:cNvPr id="11" name="Group 31"/>
          <p:cNvGrpSpPr/>
          <p:nvPr/>
        </p:nvGrpSpPr>
        <p:grpSpPr bwMode="auto">
          <a:xfrm>
            <a:off x="5486400" y="1092200"/>
            <a:ext cx="2438400" cy="809625"/>
            <a:chOff x="3120" y="688"/>
            <a:chExt cx="1536" cy="510"/>
          </a:xfrm>
        </p:grpSpPr>
        <p:sp>
          <p:nvSpPr>
            <p:cNvPr id="10272" name="Line 32"/>
            <p:cNvSpPr>
              <a:spLocks noChangeShapeType="1"/>
            </p:cNvSpPr>
            <p:nvPr/>
          </p:nvSpPr>
          <p:spPr bwMode="auto">
            <a:xfrm rot="9224625" flipH="1">
              <a:off x="3120" y="1056"/>
              <a:ext cx="782" cy="1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71" name="Text Box 33"/>
            <p:cNvSpPr txBox="1">
              <a:spLocks noChangeArrowheads="1"/>
            </p:cNvSpPr>
            <p:nvPr/>
          </p:nvSpPr>
          <p:spPr bwMode="auto">
            <a:xfrm>
              <a:off x="3648" y="688"/>
              <a:ext cx="1008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1" hangingPunct="1"/>
              <a:r>
                <a:rPr lang="en-US" b="1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Não thất 3</a:t>
              </a:r>
            </a:p>
          </p:txBody>
        </p:sp>
      </p:grpSp>
      <p:sp useBgFill="1">
        <p:nvSpPr>
          <p:cNvPr id="10274" name="Rectangle 34"/>
          <p:cNvSpPr>
            <a:spLocks noChangeArrowheads="1"/>
          </p:cNvSpPr>
          <p:nvPr/>
        </p:nvSpPr>
        <p:spPr bwMode="auto">
          <a:xfrm rot="-580876">
            <a:off x="5105400" y="2730500"/>
            <a:ext cx="76200" cy="838200"/>
          </a:xfrm>
          <a:prstGeom prst="rect">
            <a:avLst/>
          </a:prstGeom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35"/>
          <p:cNvGrpSpPr/>
          <p:nvPr/>
        </p:nvGrpSpPr>
        <p:grpSpPr bwMode="auto">
          <a:xfrm>
            <a:off x="228600" y="736600"/>
            <a:ext cx="6286500" cy="2387600"/>
            <a:chOff x="-192" y="464"/>
            <a:chExt cx="3960" cy="1504"/>
          </a:xfrm>
        </p:grpSpPr>
        <p:sp>
          <p:nvSpPr>
            <p:cNvPr id="10276" name="Line 36"/>
            <p:cNvSpPr>
              <a:spLocks noChangeShapeType="1"/>
            </p:cNvSpPr>
            <p:nvPr/>
          </p:nvSpPr>
          <p:spPr bwMode="auto">
            <a:xfrm rot="9224625">
              <a:off x="1200" y="995"/>
              <a:ext cx="192" cy="48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66" name="Text Box 37"/>
            <p:cNvSpPr txBox="1">
              <a:spLocks noChangeArrowheads="1"/>
            </p:cNvSpPr>
            <p:nvPr/>
          </p:nvSpPr>
          <p:spPr bwMode="auto">
            <a:xfrm>
              <a:off x="-192" y="904"/>
              <a:ext cx="1501" cy="2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1" hangingPunct="1"/>
              <a:r>
                <a:rPr lang="en-US" b="1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Bán cầu đại não</a:t>
              </a:r>
            </a:p>
          </p:txBody>
        </p:sp>
        <p:sp>
          <p:nvSpPr>
            <p:cNvPr id="10278" name="Freeform 38"/>
            <p:cNvSpPr/>
            <p:nvPr/>
          </p:nvSpPr>
          <p:spPr bwMode="auto">
            <a:xfrm>
              <a:off x="1344" y="464"/>
              <a:ext cx="2424" cy="1504"/>
            </a:xfrm>
            <a:custGeom>
              <a:avLst/>
              <a:gdLst>
                <a:gd name="T0" fmla="*/ 952 w 2424"/>
                <a:gd name="T1" fmla="*/ 1016 h 1504"/>
                <a:gd name="T2" fmla="*/ 592 w 2424"/>
                <a:gd name="T3" fmla="*/ 1072 h 1504"/>
                <a:gd name="T4" fmla="*/ 288 w 2424"/>
                <a:gd name="T5" fmla="*/ 1096 h 1504"/>
                <a:gd name="T6" fmla="*/ 136 w 2424"/>
                <a:gd name="T7" fmla="*/ 1032 h 1504"/>
                <a:gd name="T8" fmla="*/ 64 w 2424"/>
                <a:gd name="T9" fmla="*/ 952 h 1504"/>
                <a:gd name="T10" fmla="*/ 0 w 2424"/>
                <a:gd name="T11" fmla="*/ 720 h 1504"/>
                <a:gd name="T12" fmla="*/ 16 w 2424"/>
                <a:gd name="T13" fmla="*/ 528 h 1504"/>
                <a:gd name="T14" fmla="*/ 72 w 2424"/>
                <a:gd name="T15" fmla="*/ 368 h 1504"/>
                <a:gd name="T16" fmla="*/ 192 w 2424"/>
                <a:gd name="T17" fmla="*/ 208 h 1504"/>
                <a:gd name="T18" fmla="*/ 352 w 2424"/>
                <a:gd name="T19" fmla="*/ 96 h 1504"/>
                <a:gd name="T20" fmla="*/ 632 w 2424"/>
                <a:gd name="T21" fmla="*/ 24 h 1504"/>
                <a:gd name="T22" fmla="*/ 1024 w 2424"/>
                <a:gd name="T23" fmla="*/ 0 h 1504"/>
                <a:gd name="T24" fmla="*/ 1448 w 2424"/>
                <a:gd name="T25" fmla="*/ 64 h 1504"/>
                <a:gd name="T26" fmla="*/ 1672 w 2424"/>
                <a:gd name="T27" fmla="*/ 112 h 1504"/>
                <a:gd name="T28" fmla="*/ 1952 w 2424"/>
                <a:gd name="T29" fmla="*/ 256 h 1504"/>
                <a:gd name="T30" fmla="*/ 2256 w 2424"/>
                <a:gd name="T31" fmla="*/ 520 h 1504"/>
                <a:gd name="T32" fmla="*/ 2424 w 2424"/>
                <a:gd name="T33" fmla="*/ 768 h 1504"/>
                <a:gd name="T34" fmla="*/ 2416 w 2424"/>
                <a:gd name="T35" fmla="*/ 1080 h 1504"/>
                <a:gd name="T36" fmla="*/ 2304 w 2424"/>
                <a:gd name="T37" fmla="*/ 1272 h 1504"/>
                <a:gd name="T38" fmla="*/ 2072 w 2424"/>
                <a:gd name="T39" fmla="*/ 1416 h 1504"/>
                <a:gd name="T40" fmla="*/ 1840 w 2424"/>
                <a:gd name="T41" fmla="*/ 1456 h 1504"/>
                <a:gd name="T42" fmla="*/ 1472 w 2424"/>
                <a:gd name="T43" fmla="*/ 1504 h 1504"/>
                <a:gd name="T44" fmla="*/ 1224 w 2424"/>
                <a:gd name="T45" fmla="*/ 1504 h 1504"/>
                <a:gd name="T46" fmla="*/ 1024 w 2424"/>
                <a:gd name="T47" fmla="*/ 1480 h 1504"/>
                <a:gd name="T48" fmla="*/ 776 w 2424"/>
                <a:gd name="T49" fmla="*/ 1440 h 1504"/>
                <a:gd name="T50" fmla="*/ 616 w 2424"/>
                <a:gd name="T51" fmla="*/ 1392 h 1504"/>
                <a:gd name="T52" fmla="*/ 536 w 2424"/>
                <a:gd name="T53" fmla="*/ 1296 h 1504"/>
                <a:gd name="T54" fmla="*/ 528 w 2424"/>
                <a:gd name="T55" fmla="*/ 1208 h 1504"/>
                <a:gd name="T56" fmla="*/ 560 w 2424"/>
                <a:gd name="T57" fmla="*/ 1144 h 1504"/>
                <a:gd name="T58" fmla="*/ 616 w 2424"/>
                <a:gd name="T59" fmla="*/ 1104 h 1504"/>
                <a:gd name="T60" fmla="*/ 720 w 2424"/>
                <a:gd name="T61" fmla="*/ 1080 h 1504"/>
                <a:gd name="T62" fmla="*/ 952 w 2424"/>
                <a:gd name="T63" fmla="*/ 1016 h 1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24" h="1504">
                  <a:moveTo>
                    <a:pt x="952" y="1016"/>
                  </a:moveTo>
                  <a:lnTo>
                    <a:pt x="592" y="1072"/>
                  </a:lnTo>
                  <a:lnTo>
                    <a:pt x="288" y="1096"/>
                  </a:lnTo>
                  <a:lnTo>
                    <a:pt x="136" y="1032"/>
                  </a:lnTo>
                  <a:lnTo>
                    <a:pt x="64" y="952"/>
                  </a:lnTo>
                  <a:lnTo>
                    <a:pt x="0" y="720"/>
                  </a:lnTo>
                  <a:lnTo>
                    <a:pt x="16" y="528"/>
                  </a:lnTo>
                  <a:lnTo>
                    <a:pt x="72" y="368"/>
                  </a:lnTo>
                  <a:lnTo>
                    <a:pt x="192" y="208"/>
                  </a:lnTo>
                  <a:lnTo>
                    <a:pt x="352" y="96"/>
                  </a:lnTo>
                  <a:lnTo>
                    <a:pt x="632" y="24"/>
                  </a:lnTo>
                  <a:lnTo>
                    <a:pt x="1024" y="0"/>
                  </a:lnTo>
                  <a:lnTo>
                    <a:pt x="1448" y="64"/>
                  </a:lnTo>
                  <a:lnTo>
                    <a:pt x="1672" y="112"/>
                  </a:lnTo>
                  <a:lnTo>
                    <a:pt x="1952" y="256"/>
                  </a:lnTo>
                  <a:lnTo>
                    <a:pt x="2256" y="520"/>
                  </a:lnTo>
                  <a:lnTo>
                    <a:pt x="2424" y="768"/>
                  </a:lnTo>
                  <a:lnTo>
                    <a:pt x="2416" y="1080"/>
                  </a:lnTo>
                  <a:lnTo>
                    <a:pt x="2304" y="1272"/>
                  </a:lnTo>
                  <a:lnTo>
                    <a:pt x="2072" y="1416"/>
                  </a:lnTo>
                  <a:lnTo>
                    <a:pt x="1840" y="1456"/>
                  </a:lnTo>
                  <a:lnTo>
                    <a:pt x="1472" y="1504"/>
                  </a:lnTo>
                  <a:lnTo>
                    <a:pt x="1224" y="1504"/>
                  </a:lnTo>
                  <a:lnTo>
                    <a:pt x="1024" y="1480"/>
                  </a:lnTo>
                  <a:lnTo>
                    <a:pt x="776" y="1440"/>
                  </a:lnTo>
                  <a:lnTo>
                    <a:pt x="616" y="1392"/>
                  </a:lnTo>
                  <a:lnTo>
                    <a:pt x="536" y="1296"/>
                  </a:lnTo>
                  <a:lnTo>
                    <a:pt x="528" y="1208"/>
                  </a:lnTo>
                  <a:lnTo>
                    <a:pt x="560" y="1144"/>
                  </a:lnTo>
                  <a:lnTo>
                    <a:pt x="616" y="1104"/>
                  </a:lnTo>
                  <a:lnTo>
                    <a:pt x="720" y="1080"/>
                  </a:lnTo>
                  <a:lnTo>
                    <a:pt x="952" y="1016"/>
                  </a:lnTo>
                  <a:close/>
                </a:path>
              </a:pathLst>
            </a:custGeom>
            <a:gradFill rotWithShape="1">
              <a:gsLst>
                <a:gs pos="0">
                  <a:srgbClr val="00FF00">
                    <a:gamma/>
                    <a:shade val="46275"/>
                    <a:invGamma/>
                  </a:srgbClr>
                </a:gs>
                <a:gs pos="50000">
                  <a:srgbClr val="00FF00">
                    <a:alpha val="30000"/>
                  </a:srgbClr>
                </a:gs>
                <a:gs pos="100000">
                  <a:srgbClr val="00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39"/>
          <p:cNvGrpSpPr/>
          <p:nvPr/>
        </p:nvGrpSpPr>
        <p:grpSpPr bwMode="auto">
          <a:xfrm>
            <a:off x="4800600" y="609600"/>
            <a:ext cx="3352800" cy="782638"/>
            <a:chOff x="2688" y="384"/>
            <a:chExt cx="2112" cy="493"/>
          </a:xfrm>
        </p:grpSpPr>
        <p:sp>
          <p:nvSpPr>
            <p:cNvPr id="10280" name="Line 40"/>
            <p:cNvSpPr>
              <a:spLocks noChangeShapeType="1"/>
            </p:cNvSpPr>
            <p:nvPr/>
          </p:nvSpPr>
          <p:spPr bwMode="auto">
            <a:xfrm rot="9224625" flipH="1">
              <a:off x="2688" y="735"/>
              <a:ext cx="782" cy="1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stealth" w="sm" len="lg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64" name="Text Box 41"/>
            <p:cNvSpPr txBox="1">
              <a:spLocks noChangeArrowheads="1"/>
            </p:cNvSpPr>
            <p:nvPr/>
          </p:nvSpPr>
          <p:spPr bwMode="auto">
            <a:xfrm>
              <a:off x="3360" y="384"/>
              <a:ext cx="1440" cy="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457200" indent="-457200" eaLnBrk="1" hangingPunct="1"/>
              <a:r>
                <a:rPr lang="en-US" b="1"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Não thất bên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0" fill="hold"/>
                                        <p:tgtEl>
                                          <p:spTgt spid="10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0" fill="hold"/>
                                        <p:tgtEl>
                                          <p:spTgt spid="10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0" fill="hold"/>
                                        <p:tgtEl>
                                          <p:spTgt spid="10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0" fill="hold"/>
                                        <p:tgtEl>
                                          <p:spTgt spid="10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9" grpId="0" animBg="1"/>
      <p:bldP spid="1027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 và chức 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hệ thần kinh trung ương.</a:t>
            </a:r>
          </a:p>
          <a:p>
            <a:pPr algn="just">
              <a:buFontTx/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Kể tên và t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đôi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sọ não.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Tx/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Chức năng của hệ thần kinh thực vật.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MÀNG NÃO</a:t>
            </a:r>
            <a:b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endParaRPr 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3200400"/>
          </a:xfrm>
        </p:spPr>
        <p:txBody>
          <a:bodyPr/>
          <a:lstStyle/>
          <a:p>
            <a:pPr marL="0" indent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Bao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bọc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xung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quanh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não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bộ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màng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não</a:t>
            </a:r>
            <a:endParaRPr lang="en-US" sz="2000" dirty="0" smtClean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lớp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ngoài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vào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lần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lượt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màng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cứng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màng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nhện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màng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mềm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2EE8B78-7F54-4CA6-A65C-883AF4F3EB36}" type="slidenum">
              <a:rPr lang="en-US" altLang="en-US" smtClean="0"/>
              <a:t>20</a:t>
            </a:fld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MÀNG NÃO</a:t>
            </a:r>
            <a:b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Màng</a:t>
            </a: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cứng</a:t>
            </a:r>
            <a:endParaRPr lang="en-US" sz="2400" b="1" dirty="0" smtClean="0">
              <a:solidFill>
                <a:srgbClr val="00206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76200" y="2209800"/>
            <a:ext cx="5105400" cy="2438400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Nằm ở ngoài cùng, sát xương sọ.</a:t>
            </a:r>
          </a:p>
          <a:p>
            <a:pPr mar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Dày 0,3 – 1 mm.</a:t>
            </a:r>
          </a:p>
          <a:p>
            <a:pPr mar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Bảo vệ TK trung ương.</a:t>
            </a:r>
          </a:p>
          <a:p>
            <a:pPr marL="0" indent="0">
              <a:spcBef>
                <a:spcPct val="0"/>
              </a:spcBef>
              <a:buFontTx/>
              <a:buNone/>
            </a:pPr>
            <a:endParaRPr lang="en-US" smtClean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53B0FB1-CD2D-4406-86F7-F3F9C8F4B2FC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alt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701" name="Picture 2" descr="C:\Users\triurologist\Documents\EasyCapture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627188"/>
            <a:ext cx="4495800" cy="424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USER\Desktop\download.jf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72136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dirty="0"/>
          </a:p>
        </p:txBody>
      </p:sp>
      <p:pic>
        <p:nvPicPr>
          <p:cNvPr id="2050" name="Picture 2" descr="C:\Users\USER\Desktop\mtdmc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4" y="1600200"/>
            <a:ext cx="8144631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MÀNG NÃO</a:t>
            </a:r>
            <a:b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Màng nhện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152400" y="2362200"/>
            <a:ext cx="4800600" cy="3886200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2 lá: trong và ngoài.</a:t>
            </a:r>
          </a:p>
          <a:p>
            <a:pPr mar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Giữa màng mềm và màng nhện có khoang dưới nhện.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8B2482-5B15-4357-8766-83CA77105272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alt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25" name="Picture 2" descr="C:\Users\triurologist\Documents\EasyCapture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37075" y="1828800"/>
            <a:ext cx="460692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nhện</a:t>
            </a:r>
            <a:endParaRPr lang="en-US" dirty="0"/>
          </a:p>
        </p:txBody>
      </p:sp>
      <p:pic>
        <p:nvPicPr>
          <p:cNvPr id="3074" name="Picture 2" descr="C:\Users\USER\Desktop\ctsonao4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7328263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MÀNG NÃO</a:t>
            </a:r>
            <a:b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400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Màng mềm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609600"/>
          </a:xfrm>
        </p:spPr>
        <p:txBody>
          <a:bodyPr/>
          <a:lstStyle/>
          <a:p>
            <a:pPr marL="0" indent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Chứa nhiều mạch máu nhỏ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1B45A3F-97ED-412C-B052-BA96A766667B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 alt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749" name="Picture 2" descr="C:\Users\triurologist\Documents\EasyCapture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362200"/>
            <a:ext cx="6400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huyết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sọ</a:t>
            </a:r>
            <a:endParaRPr lang="en-US" dirty="0"/>
          </a:p>
        </p:txBody>
      </p:sp>
      <p:pic>
        <p:nvPicPr>
          <p:cNvPr id="4098" name="Picture 2" descr="C:\Users\USER\Desktop\BV-nhan-dan-115-tai-bien-mach-mau-nao-1a.jf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737143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39825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pic>
        <p:nvPicPr>
          <p:cNvPr id="33795" name="Picture 3" descr="mat-trong-nao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3657600"/>
            <a:ext cx="3733800" cy="3124200"/>
          </a:xfrm>
          <a:noFill/>
        </p:spPr>
      </p:pic>
      <p:pic>
        <p:nvPicPr>
          <p:cNvPr id="33796" name="Picture 4" descr="mat-duoi-nao"/>
          <p:cNvPicPr>
            <a:picLocks noGrp="1" noChangeAspect="1" noChangeArrowheads="1"/>
          </p:cNvPicPr>
          <p:nvPr>
            <p:ph sz="half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5772150" y="3028950"/>
            <a:ext cx="2990850" cy="3524250"/>
          </a:xfrm>
          <a:noFill/>
        </p:spPr>
      </p:pic>
      <p:pic>
        <p:nvPicPr>
          <p:cNvPr id="33797" name="Picture 5" descr="nao-that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2514600" y="914400"/>
            <a:ext cx="3505200" cy="3429000"/>
          </a:xfrm>
          <a:noFill/>
        </p:spPr>
      </p:pic>
      <p:sp>
        <p:nvSpPr>
          <p:cNvPr id="572422" name="Text Box 6"/>
          <p:cNvSpPr txBox="1">
            <a:spLocks noChangeArrowheads="1"/>
          </p:cNvSpPr>
          <p:nvPr/>
        </p:nvSpPr>
        <p:spPr bwMode="auto">
          <a:xfrm>
            <a:off x="76200" y="838200"/>
            <a:ext cx="2955925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1.ĐOAN NÃO:</a:t>
            </a:r>
          </a:p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1.1- HÌNH THỂ NGOÀI:</a:t>
            </a:r>
          </a:p>
          <a:p>
            <a:pPr eaLnBrk="1" hangingPunct="1"/>
            <a:endParaRPr lang="en-US" sz="20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2423" name="Text Box 7"/>
          <p:cNvSpPr txBox="1">
            <a:spLocks noChangeArrowheads="1"/>
          </p:cNvSpPr>
          <p:nvPr/>
        </p:nvSpPr>
        <p:spPr bwMode="auto">
          <a:xfrm>
            <a:off x="5927725" y="950913"/>
            <a:ext cx="2254250" cy="369887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 TRÊN NGOÀI</a:t>
            </a:r>
          </a:p>
        </p:txBody>
      </p:sp>
      <p:sp>
        <p:nvSpPr>
          <p:cNvPr id="572424" name="Text Box 8"/>
          <p:cNvSpPr txBox="1">
            <a:spLocks noChangeArrowheads="1"/>
          </p:cNvSpPr>
          <p:nvPr/>
        </p:nvSpPr>
        <p:spPr bwMode="auto">
          <a:xfrm>
            <a:off x="1250950" y="3124200"/>
            <a:ext cx="1619250" cy="369888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 TRONG</a:t>
            </a:r>
          </a:p>
        </p:txBody>
      </p:sp>
      <p:sp>
        <p:nvSpPr>
          <p:cNvPr id="572425" name="Text Box 9"/>
          <p:cNvSpPr txBox="1">
            <a:spLocks noChangeArrowheads="1"/>
          </p:cNvSpPr>
          <p:nvPr/>
        </p:nvSpPr>
        <p:spPr bwMode="auto">
          <a:xfrm>
            <a:off x="6645275" y="2376488"/>
            <a:ext cx="1397000" cy="369887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 DƯỚI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2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2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7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2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72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422" grpId="0"/>
      <p:bldP spid="572423" grpId="0" animBg="1"/>
      <p:bldP spid="572424" grpId="0" animBg="1"/>
      <p:bldP spid="5724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39825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pic>
        <p:nvPicPr>
          <p:cNvPr id="34819" name="Picture 3" descr="brain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981200" y="2514600"/>
            <a:ext cx="6172200" cy="3886200"/>
          </a:xfrm>
          <a:noFill/>
        </p:spPr>
      </p:pic>
      <p:sp>
        <p:nvSpPr>
          <p:cNvPr id="573444" name="Text Box 4"/>
          <p:cNvSpPr txBox="1">
            <a:spLocks noChangeArrowheads="1"/>
          </p:cNvSpPr>
          <p:nvPr/>
        </p:nvSpPr>
        <p:spPr bwMode="auto">
          <a:xfrm>
            <a:off x="2687638" y="4089400"/>
            <a:ext cx="1706562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TRÁN</a:t>
            </a:r>
          </a:p>
        </p:txBody>
      </p:sp>
      <p:sp>
        <p:nvSpPr>
          <p:cNvPr id="573445" name="Text Box 5"/>
          <p:cNvSpPr txBox="1">
            <a:spLocks noChangeArrowheads="1"/>
          </p:cNvSpPr>
          <p:nvPr/>
        </p:nvSpPr>
        <p:spPr bwMode="auto">
          <a:xfrm>
            <a:off x="5486400" y="3657600"/>
            <a:ext cx="1651000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ĐỈNH</a:t>
            </a:r>
          </a:p>
        </p:txBody>
      </p:sp>
      <p:sp>
        <p:nvSpPr>
          <p:cNvPr id="573446" name="Text Box 6"/>
          <p:cNvSpPr txBox="1">
            <a:spLocks noChangeArrowheads="1"/>
          </p:cNvSpPr>
          <p:nvPr/>
        </p:nvSpPr>
        <p:spPr bwMode="auto">
          <a:xfrm>
            <a:off x="4346575" y="5156200"/>
            <a:ext cx="2670175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THÁI DƯƠNG</a:t>
            </a:r>
          </a:p>
        </p:txBody>
      </p:sp>
      <p:sp>
        <p:nvSpPr>
          <p:cNvPr id="573447" name="Text Box 7"/>
          <p:cNvSpPr txBox="1">
            <a:spLocks noChangeArrowheads="1"/>
          </p:cNvSpPr>
          <p:nvPr/>
        </p:nvSpPr>
        <p:spPr bwMode="auto">
          <a:xfrm>
            <a:off x="7283450" y="4667250"/>
            <a:ext cx="996950" cy="7080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</a:p>
          <a:p>
            <a:r>
              <a:rPr 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CHẨM</a:t>
            </a:r>
          </a:p>
        </p:txBody>
      </p:sp>
      <p:sp>
        <p:nvSpPr>
          <p:cNvPr id="573448" name="Freeform 8"/>
          <p:cNvSpPr/>
          <p:nvPr/>
        </p:nvSpPr>
        <p:spPr bwMode="auto">
          <a:xfrm>
            <a:off x="4648200" y="2667000"/>
            <a:ext cx="914400" cy="2209800"/>
          </a:xfrm>
          <a:custGeom>
            <a:avLst/>
            <a:gdLst>
              <a:gd name="T0" fmla="*/ 2147483647 w 576"/>
              <a:gd name="T1" fmla="*/ 0 h 1392"/>
              <a:gd name="T2" fmla="*/ 2147483647 w 576"/>
              <a:gd name="T3" fmla="*/ 2147483647 h 1392"/>
              <a:gd name="T4" fmla="*/ 2147483647 w 576"/>
              <a:gd name="T5" fmla="*/ 2147483647 h 1392"/>
              <a:gd name="T6" fmla="*/ 2147483647 w 576"/>
              <a:gd name="T7" fmla="*/ 2147483647 h 1392"/>
              <a:gd name="T8" fmla="*/ 2147483647 w 576"/>
              <a:gd name="T9" fmla="*/ 2147483647 h 1392"/>
              <a:gd name="T10" fmla="*/ 2147483647 w 576"/>
              <a:gd name="T11" fmla="*/ 2147483647 h 1392"/>
              <a:gd name="T12" fmla="*/ 2147483647 w 576"/>
              <a:gd name="T13" fmla="*/ 2147483647 h 1392"/>
              <a:gd name="T14" fmla="*/ 2147483647 w 576"/>
              <a:gd name="T15" fmla="*/ 2147483647 h 1392"/>
              <a:gd name="T16" fmla="*/ 2147483647 w 576"/>
              <a:gd name="T17" fmla="*/ 2147483647 h 1392"/>
              <a:gd name="T18" fmla="*/ 2147483647 w 576"/>
              <a:gd name="T19" fmla="*/ 2147483647 h 1392"/>
              <a:gd name="T20" fmla="*/ 2147483647 w 576"/>
              <a:gd name="T21" fmla="*/ 2147483647 h 1392"/>
              <a:gd name="T22" fmla="*/ 2147483647 w 576"/>
              <a:gd name="T23" fmla="*/ 2147483647 h 1392"/>
              <a:gd name="T24" fmla="*/ 0 w 576"/>
              <a:gd name="T25" fmla="*/ 2147483647 h 1392"/>
              <a:gd name="T26" fmla="*/ 2147483647 w 576"/>
              <a:gd name="T27" fmla="*/ 2147483647 h 1392"/>
              <a:gd name="T28" fmla="*/ 2147483647 w 576"/>
              <a:gd name="T29" fmla="*/ 2147483647 h 1392"/>
              <a:gd name="T30" fmla="*/ 2147483647 w 576"/>
              <a:gd name="T31" fmla="*/ 2147483647 h 139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576"/>
              <a:gd name="T49" fmla="*/ 0 h 1392"/>
              <a:gd name="T50" fmla="*/ 576 w 576"/>
              <a:gd name="T51" fmla="*/ 1392 h 139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576" h="1392">
                <a:moveTo>
                  <a:pt x="576" y="0"/>
                </a:moveTo>
                <a:cubicBezTo>
                  <a:pt x="540" y="16"/>
                  <a:pt x="504" y="32"/>
                  <a:pt x="480" y="48"/>
                </a:cubicBezTo>
                <a:cubicBezTo>
                  <a:pt x="456" y="64"/>
                  <a:pt x="440" y="80"/>
                  <a:pt x="432" y="96"/>
                </a:cubicBezTo>
                <a:cubicBezTo>
                  <a:pt x="424" y="112"/>
                  <a:pt x="432" y="112"/>
                  <a:pt x="432" y="144"/>
                </a:cubicBezTo>
                <a:cubicBezTo>
                  <a:pt x="432" y="176"/>
                  <a:pt x="432" y="256"/>
                  <a:pt x="432" y="288"/>
                </a:cubicBezTo>
                <a:cubicBezTo>
                  <a:pt x="432" y="320"/>
                  <a:pt x="432" y="320"/>
                  <a:pt x="432" y="336"/>
                </a:cubicBezTo>
                <a:cubicBezTo>
                  <a:pt x="432" y="352"/>
                  <a:pt x="440" y="360"/>
                  <a:pt x="432" y="384"/>
                </a:cubicBezTo>
                <a:cubicBezTo>
                  <a:pt x="424" y="408"/>
                  <a:pt x="408" y="456"/>
                  <a:pt x="384" y="480"/>
                </a:cubicBezTo>
                <a:cubicBezTo>
                  <a:pt x="360" y="504"/>
                  <a:pt x="320" y="496"/>
                  <a:pt x="288" y="528"/>
                </a:cubicBezTo>
                <a:cubicBezTo>
                  <a:pt x="256" y="560"/>
                  <a:pt x="224" y="632"/>
                  <a:pt x="192" y="672"/>
                </a:cubicBezTo>
                <a:cubicBezTo>
                  <a:pt x="160" y="712"/>
                  <a:pt x="120" y="736"/>
                  <a:pt x="96" y="768"/>
                </a:cubicBezTo>
                <a:cubicBezTo>
                  <a:pt x="72" y="800"/>
                  <a:pt x="64" y="824"/>
                  <a:pt x="48" y="864"/>
                </a:cubicBezTo>
                <a:cubicBezTo>
                  <a:pt x="32" y="904"/>
                  <a:pt x="0" y="960"/>
                  <a:pt x="0" y="1008"/>
                </a:cubicBezTo>
                <a:cubicBezTo>
                  <a:pt x="0" y="1056"/>
                  <a:pt x="40" y="1104"/>
                  <a:pt x="48" y="1152"/>
                </a:cubicBezTo>
                <a:cubicBezTo>
                  <a:pt x="56" y="1200"/>
                  <a:pt x="48" y="1256"/>
                  <a:pt x="48" y="1296"/>
                </a:cubicBezTo>
                <a:cubicBezTo>
                  <a:pt x="48" y="1336"/>
                  <a:pt x="48" y="1376"/>
                  <a:pt x="48" y="1392"/>
                </a:cubicBezTo>
              </a:path>
            </a:pathLst>
          </a:custGeom>
          <a:noFill/>
          <a:ln w="76200">
            <a:solidFill>
              <a:srgbClr val="800080"/>
            </a:solidFill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449" name="Freeform 9"/>
          <p:cNvSpPr/>
          <p:nvPr/>
        </p:nvSpPr>
        <p:spPr bwMode="auto">
          <a:xfrm>
            <a:off x="3733800" y="4572000"/>
            <a:ext cx="1981200" cy="1219200"/>
          </a:xfrm>
          <a:custGeom>
            <a:avLst/>
            <a:gdLst>
              <a:gd name="T0" fmla="*/ 0 w 1248"/>
              <a:gd name="T1" fmla="*/ 2147483647 h 768"/>
              <a:gd name="T2" fmla="*/ 2147483647 w 1248"/>
              <a:gd name="T3" fmla="*/ 2147483647 h 768"/>
              <a:gd name="T4" fmla="*/ 2147483647 w 1248"/>
              <a:gd name="T5" fmla="*/ 2147483647 h 768"/>
              <a:gd name="T6" fmla="*/ 2147483647 w 1248"/>
              <a:gd name="T7" fmla="*/ 2147483647 h 768"/>
              <a:gd name="T8" fmla="*/ 2147483647 w 1248"/>
              <a:gd name="T9" fmla="*/ 2147483647 h 768"/>
              <a:gd name="T10" fmla="*/ 2147483647 w 1248"/>
              <a:gd name="T11" fmla="*/ 2147483647 h 768"/>
              <a:gd name="T12" fmla="*/ 2147483647 w 1248"/>
              <a:gd name="T13" fmla="*/ 2147483647 h 768"/>
              <a:gd name="T14" fmla="*/ 2147483647 w 1248"/>
              <a:gd name="T15" fmla="*/ 2147483647 h 768"/>
              <a:gd name="T16" fmla="*/ 2147483647 w 1248"/>
              <a:gd name="T17" fmla="*/ 2147483647 h 768"/>
              <a:gd name="T18" fmla="*/ 2147483647 w 1248"/>
              <a:gd name="T19" fmla="*/ 2147483647 h 768"/>
              <a:gd name="T20" fmla="*/ 2147483647 w 1248"/>
              <a:gd name="T21" fmla="*/ 2147483647 h 768"/>
              <a:gd name="T22" fmla="*/ 2147483647 w 1248"/>
              <a:gd name="T23" fmla="*/ 0 h 76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48"/>
              <a:gd name="T37" fmla="*/ 0 h 768"/>
              <a:gd name="T38" fmla="*/ 1248 w 1248"/>
              <a:gd name="T39" fmla="*/ 768 h 768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48" h="768">
                <a:moveTo>
                  <a:pt x="0" y="768"/>
                </a:moveTo>
                <a:cubicBezTo>
                  <a:pt x="16" y="740"/>
                  <a:pt x="32" y="712"/>
                  <a:pt x="48" y="672"/>
                </a:cubicBezTo>
                <a:cubicBezTo>
                  <a:pt x="64" y="632"/>
                  <a:pt x="80" y="560"/>
                  <a:pt x="96" y="528"/>
                </a:cubicBezTo>
                <a:cubicBezTo>
                  <a:pt x="112" y="496"/>
                  <a:pt x="120" y="504"/>
                  <a:pt x="144" y="480"/>
                </a:cubicBezTo>
                <a:cubicBezTo>
                  <a:pt x="168" y="456"/>
                  <a:pt x="192" y="416"/>
                  <a:pt x="240" y="384"/>
                </a:cubicBezTo>
                <a:cubicBezTo>
                  <a:pt x="288" y="352"/>
                  <a:pt x="384" y="312"/>
                  <a:pt x="432" y="288"/>
                </a:cubicBezTo>
                <a:cubicBezTo>
                  <a:pt x="480" y="264"/>
                  <a:pt x="480" y="264"/>
                  <a:pt x="528" y="240"/>
                </a:cubicBezTo>
                <a:cubicBezTo>
                  <a:pt x="576" y="216"/>
                  <a:pt x="664" y="168"/>
                  <a:pt x="720" y="144"/>
                </a:cubicBezTo>
                <a:cubicBezTo>
                  <a:pt x="776" y="120"/>
                  <a:pt x="816" y="112"/>
                  <a:pt x="864" y="96"/>
                </a:cubicBezTo>
                <a:cubicBezTo>
                  <a:pt x="912" y="80"/>
                  <a:pt x="968" y="56"/>
                  <a:pt x="1008" y="48"/>
                </a:cubicBezTo>
                <a:cubicBezTo>
                  <a:pt x="1048" y="40"/>
                  <a:pt x="1064" y="56"/>
                  <a:pt x="1104" y="48"/>
                </a:cubicBezTo>
                <a:cubicBezTo>
                  <a:pt x="1144" y="40"/>
                  <a:pt x="1224" y="8"/>
                  <a:pt x="1248" y="0"/>
                </a:cubicBezTo>
              </a:path>
            </a:pathLst>
          </a:custGeom>
          <a:noFill/>
          <a:ln w="76200">
            <a:solidFill>
              <a:srgbClr val="008000"/>
            </a:solidFill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3450" name="Line 10"/>
          <p:cNvSpPr>
            <a:spLocks noChangeShapeType="1"/>
          </p:cNvSpPr>
          <p:nvPr/>
        </p:nvSpPr>
        <p:spPr bwMode="auto">
          <a:xfrm flipH="1">
            <a:off x="6858000" y="4114800"/>
            <a:ext cx="990600" cy="1447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573451" name="Text Box 11"/>
          <p:cNvSpPr txBox="1">
            <a:spLocks noChangeArrowheads="1"/>
          </p:cNvSpPr>
          <p:nvPr/>
        </p:nvSpPr>
        <p:spPr bwMode="auto">
          <a:xfrm>
            <a:off x="5943600" y="1905000"/>
            <a:ext cx="2343150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RÃNH TRUNG TÂM</a:t>
            </a:r>
          </a:p>
          <a:p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(ROLANDO)</a:t>
            </a:r>
          </a:p>
        </p:txBody>
      </p:sp>
      <p:sp>
        <p:nvSpPr>
          <p:cNvPr id="573452" name="Text Box 12"/>
          <p:cNvSpPr txBox="1">
            <a:spLocks noChangeArrowheads="1"/>
          </p:cNvSpPr>
          <p:nvPr/>
        </p:nvSpPr>
        <p:spPr bwMode="auto">
          <a:xfrm>
            <a:off x="3181350" y="6415088"/>
            <a:ext cx="25844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RÃNH BÊN( SYLVIUS)</a:t>
            </a:r>
          </a:p>
        </p:txBody>
      </p:sp>
      <p:sp>
        <p:nvSpPr>
          <p:cNvPr id="573453" name="Text Box 13"/>
          <p:cNvSpPr txBox="1">
            <a:spLocks noChangeArrowheads="1"/>
          </p:cNvSpPr>
          <p:nvPr/>
        </p:nvSpPr>
        <p:spPr bwMode="auto">
          <a:xfrm>
            <a:off x="7467600" y="3244850"/>
            <a:ext cx="1755775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RÃNH ĐỈNH</a:t>
            </a:r>
          </a:p>
          <a:p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CHẨM NGOÀI</a:t>
            </a:r>
          </a:p>
        </p:txBody>
      </p:sp>
      <p:sp>
        <p:nvSpPr>
          <p:cNvPr id="573456" name="Text Box 16"/>
          <p:cNvSpPr txBox="1">
            <a:spLocks noChangeArrowheads="1"/>
          </p:cNvSpPr>
          <p:nvPr/>
        </p:nvSpPr>
        <p:spPr bwMode="auto">
          <a:xfrm>
            <a:off x="169863" y="898525"/>
            <a:ext cx="2955925" cy="1323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ĐOAN NÃO:</a:t>
            </a:r>
          </a:p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1.1- HÌNH THỂ NGOÀI:</a:t>
            </a:r>
          </a:p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RÃNH CHÍNH</a:t>
            </a:r>
          </a:p>
          <a:p>
            <a:pPr eaLnBrk="1" hangingPunct="1"/>
            <a:endParaRPr lang="en-US" sz="2000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73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3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73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73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73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73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7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73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73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73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73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44" grpId="0" animBg="1"/>
      <p:bldP spid="573445" grpId="0" animBg="1"/>
      <p:bldP spid="573446" grpId="0" animBg="1"/>
      <p:bldP spid="573447" grpId="0" animBg="1"/>
      <p:bldP spid="573448" grpId="0" animBg="1"/>
      <p:bldP spid="573449" grpId="0" animBg="1"/>
      <p:bldP spid="573450" grpId="0" animBg="1"/>
      <p:bldP spid="573451" grpId="0"/>
      <p:bldP spid="573452" grpId="0"/>
      <p:bldP spid="5734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23FF42EF-3963-43CC-BECF-52C8B7532056}" type="datetime1">
              <a:rPr lang="vi-VN" smtClean="0"/>
              <a:t>20/05/2023</a:t>
            </a:fld>
            <a:endParaRPr lang="en-US" smtClean="0"/>
          </a:p>
        </p:txBody>
      </p:sp>
      <p:sp>
        <p:nvSpPr>
          <p:cNvPr id="11267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/>
              <a:t>HỆ THẦN KINH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504F07-6483-4AC8-81D7-84E5E90B3515}" type="slidenum">
              <a:rPr lang="en-US" smtClean="0"/>
              <a:t>3</a:t>
            </a:fld>
            <a:endParaRPr lang="en-US" smtClean="0"/>
          </a:p>
        </p:txBody>
      </p:sp>
      <p:pic>
        <p:nvPicPr>
          <p:cNvPr id="11269" name="Picture 2" descr="http://www.learnfastforschools.com.au/wp-content/uploads/2014/03/neuron-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7563" y="327025"/>
            <a:ext cx="7856537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13"/>
          <p:cNvSpPr>
            <a:spLocks noChangeShapeType="1"/>
          </p:cNvSpPr>
          <p:nvPr/>
        </p:nvSpPr>
        <p:spPr bwMode="auto">
          <a:xfrm>
            <a:off x="2730500" y="685800"/>
            <a:ext cx="1066800" cy="485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1431925" y="360363"/>
            <a:ext cx="1152525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TUA GAI</a:t>
            </a: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1744663" y="2393950"/>
            <a:ext cx="1511300" cy="2809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420688" y="2117725"/>
            <a:ext cx="850900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V="1">
            <a:off x="2128838" y="5129213"/>
            <a:ext cx="874712" cy="6334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817563" y="5691188"/>
            <a:ext cx="129063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SỢI TRỤC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32325" y="5257800"/>
            <a:ext cx="1768475" cy="373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44888" y="3413125"/>
            <a:ext cx="919162" cy="373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78075" y="4291013"/>
            <a:ext cx="919163" cy="373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56363" y="5126038"/>
            <a:ext cx="1768475" cy="488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 rot="-2619399">
            <a:off x="4075113" y="5129213"/>
            <a:ext cx="266065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 TRUYỀN</a:t>
            </a:r>
          </a:p>
        </p:txBody>
      </p:sp>
      <p:sp>
        <p:nvSpPr>
          <p:cNvPr id="25" name="Text Box 14"/>
          <p:cNvSpPr txBox="1">
            <a:spLocks noChangeArrowheads="1"/>
          </p:cNvSpPr>
          <p:nvPr/>
        </p:nvSpPr>
        <p:spPr bwMode="auto">
          <a:xfrm>
            <a:off x="6372225" y="5245100"/>
            <a:ext cx="271462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 NEURON KẾ TIẾP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39825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pic>
        <p:nvPicPr>
          <p:cNvPr id="35843" name="Picture 3" descr="brain-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752600" y="1676400"/>
            <a:ext cx="5715000" cy="4953000"/>
          </a:xfrm>
          <a:noFill/>
        </p:spPr>
      </p:pic>
      <p:sp>
        <p:nvSpPr>
          <p:cNvPr id="574468" name="Text Box 4"/>
          <p:cNvSpPr txBox="1">
            <a:spLocks noChangeArrowheads="1"/>
          </p:cNvSpPr>
          <p:nvPr/>
        </p:nvSpPr>
        <p:spPr bwMode="auto">
          <a:xfrm>
            <a:off x="304800" y="6019800"/>
            <a:ext cx="1552575" cy="4000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THÙY ĐẢO</a:t>
            </a:r>
          </a:p>
        </p:txBody>
      </p:sp>
      <p:sp>
        <p:nvSpPr>
          <p:cNvPr id="574475" name="Text Box 11"/>
          <p:cNvSpPr txBox="1">
            <a:spLocks noChangeArrowheads="1"/>
          </p:cNvSpPr>
          <p:nvPr/>
        </p:nvSpPr>
        <p:spPr bwMode="auto">
          <a:xfrm>
            <a:off x="228600" y="762000"/>
            <a:ext cx="3233738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ĐOAN NÃO:</a:t>
            </a:r>
          </a:p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1.1- HÌNH THỂ NGOÀI:</a:t>
            </a:r>
          </a:p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1.1.1- MẶT TRÊN NGOÀI: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4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4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74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468" grpId="0" animBg="1"/>
      <p:bldP spid="57447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-152400"/>
            <a:ext cx="8229600" cy="1139825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pic>
        <p:nvPicPr>
          <p:cNvPr id="40963" name="Picture 3" descr="mat-trong-nao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981200" y="1524000"/>
            <a:ext cx="5867400" cy="4953000"/>
          </a:xfrm>
          <a:noFill/>
        </p:spPr>
      </p:pic>
      <p:sp>
        <p:nvSpPr>
          <p:cNvPr id="579588" name="Text Box 4"/>
          <p:cNvSpPr txBox="1">
            <a:spLocks noChangeArrowheads="1"/>
          </p:cNvSpPr>
          <p:nvPr/>
        </p:nvSpPr>
        <p:spPr bwMode="auto">
          <a:xfrm>
            <a:off x="762000" y="987424"/>
            <a:ext cx="2147783" cy="1477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ĐOAN NÃO:</a:t>
            </a:r>
          </a:p>
          <a:p>
            <a:pPr eaLnBrk="1" hangingPunct="1"/>
            <a:r>
              <a:rPr 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1.1- HÌNH THỂ NGOÀI:</a:t>
            </a:r>
          </a:p>
          <a:p>
            <a:pPr eaLnBrk="1" hangingPunct="1"/>
            <a:r>
              <a:rPr lang="en-US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1.1.2- MẶT TRONG:</a:t>
            </a: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 rot="858517">
            <a:off x="4492625" y="2894013"/>
            <a:ext cx="133350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THỂ CHAI</a:t>
            </a:r>
          </a:p>
        </p:txBody>
      </p:sp>
      <p:sp>
        <p:nvSpPr>
          <p:cNvPr id="579590" name="Line 6"/>
          <p:cNvSpPr>
            <a:spLocks noChangeShapeType="1"/>
          </p:cNvSpPr>
          <p:nvPr/>
        </p:nvSpPr>
        <p:spPr bwMode="auto">
          <a:xfrm flipV="1">
            <a:off x="2057400" y="2971800"/>
            <a:ext cx="2286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9591" name="Text Box 7"/>
          <p:cNvSpPr txBox="1">
            <a:spLocks noChangeArrowheads="1"/>
          </p:cNvSpPr>
          <p:nvPr/>
        </p:nvSpPr>
        <p:spPr bwMode="auto">
          <a:xfrm>
            <a:off x="152400" y="3276600"/>
            <a:ext cx="2065338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RÃNH THỂ CHAI</a:t>
            </a:r>
          </a:p>
        </p:txBody>
      </p:sp>
      <p:sp>
        <p:nvSpPr>
          <p:cNvPr id="579592" name="Line 8"/>
          <p:cNvSpPr>
            <a:spLocks noChangeShapeType="1"/>
          </p:cNvSpPr>
          <p:nvPr/>
        </p:nvSpPr>
        <p:spPr bwMode="auto">
          <a:xfrm flipV="1">
            <a:off x="2362200" y="2590800"/>
            <a:ext cx="21336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9593" name="Text Box 9"/>
          <p:cNvSpPr txBox="1">
            <a:spLocks noChangeArrowheads="1"/>
          </p:cNvSpPr>
          <p:nvPr/>
        </p:nvSpPr>
        <p:spPr bwMode="auto">
          <a:xfrm>
            <a:off x="838200" y="2438400"/>
            <a:ext cx="167640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RÃNH ĐAI</a:t>
            </a:r>
          </a:p>
        </p:txBody>
      </p:sp>
      <p:sp>
        <p:nvSpPr>
          <p:cNvPr id="579594" name="Line 10"/>
          <p:cNvSpPr>
            <a:spLocks noChangeShapeType="1"/>
          </p:cNvSpPr>
          <p:nvPr/>
        </p:nvSpPr>
        <p:spPr bwMode="auto">
          <a:xfrm flipH="1">
            <a:off x="5410200" y="1371600"/>
            <a:ext cx="8382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9595" name="Text Box 11"/>
          <p:cNvSpPr txBox="1">
            <a:spLocks noChangeArrowheads="1"/>
          </p:cNvSpPr>
          <p:nvPr/>
        </p:nvSpPr>
        <p:spPr bwMode="auto">
          <a:xfrm>
            <a:off x="6248400" y="914400"/>
            <a:ext cx="2343150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RÃNH TRUNG TÂM</a:t>
            </a:r>
          </a:p>
        </p:txBody>
      </p:sp>
      <p:sp>
        <p:nvSpPr>
          <p:cNvPr id="579596" name="Line 12"/>
          <p:cNvSpPr>
            <a:spLocks noChangeShapeType="1"/>
          </p:cNvSpPr>
          <p:nvPr/>
        </p:nvSpPr>
        <p:spPr bwMode="auto">
          <a:xfrm flipH="1">
            <a:off x="5715000" y="1600200"/>
            <a:ext cx="9144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9597" name="Text Box 13"/>
          <p:cNvSpPr txBox="1">
            <a:spLocks noChangeArrowheads="1"/>
          </p:cNvSpPr>
          <p:nvPr/>
        </p:nvSpPr>
        <p:spPr bwMode="auto">
          <a:xfrm>
            <a:off x="6635750" y="1385888"/>
            <a:ext cx="1289050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TRẺ VIỀN</a:t>
            </a:r>
          </a:p>
        </p:txBody>
      </p:sp>
      <p:sp>
        <p:nvSpPr>
          <p:cNvPr id="579601" name="Line 17"/>
          <p:cNvSpPr>
            <a:spLocks noChangeShapeType="1"/>
          </p:cNvSpPr>
          <p:nvPr/>
        </p:nvSpPr>
        <p:spPr bwMode="auto">
          <a:xfrm flipH="1">
            <a:off x="6705600" y="2362200"/>
            <a:ext cx="7620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9602" name="Text Box 18"/>
          <p:cNvSpPr txBox="1">
            <a:spLocks noChangeArrowheads="1"/>
          </p:cNvSpPr>
          <p:nvPr/>
        </p:nvSpPr>
        <p:spPr bwMode="auto">
          <a:xfrm>
            <a:off x="7467600" y="1995488"/>
            <a:ext cx="1816100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RÃNH ĐỈNH</a:t>
            </a:r>
          </a:p>
          <a:p>
            <a:pPr eaLnBrk="1" hangingPunct="1"/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CHẨM TRONG</a:t>
            </a:r>
          </a:p>
        </p:txBody>
      </p:sp>
      <p:sp>
        <p:nvSpPr>
          <p:cNvPr id="579603" name="Line 19"/>
          <p:cNvSpPr>
            <a:spLocks noChangeShapeType="1"/>
          </p:cNvSpPr>
          <p:nvPr/>
        </p:nvSpPr>
        <p:spPr bwMode="auto">
          <a:xfrm flipH="1" flipV="1">
            <a:off x="7010400" y="4038600"/>
            <a:ext cx="685800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9604" name="Text Box 20"/>
          <p:cNvSpPr txBox="1">
            <a:spLocks noChangeArrowheads="1"/>
          </p:cNvSpPr>
          <p:nvPr/>
        </p:nvSpPr>
        <p:spPr bwMode="auto">
          <a:xfrm>
            <a:off x="7543800" y="5410200"/>
            <a:ext cx="1427163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RÃNH CỰA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9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9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79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9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79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79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79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79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79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79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79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79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79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79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588" grpId="0"/>
      <p:bldP spid="579590" grpId="0" animBg="1"/>
      <p:bldP spid="579591" grpId="0"/>
      <p:bldP spid="579592" grpId="0" animBg="1"/>
      <p:bldP spid="579593" grpId="0"/>
      <p:bldP spid="579594" grpId="0" animBg="1"/>
      <p:bldP spid="579595" grpId="0"/>
      <p:bldP spid="579596" grpId="0" animBg="1"/>
      <p:bldP spid="579597" grpId="0"/>
      <p:bldP spid="579601" grpId="0" animBg="1"/>
      <p:bldP spid="579602" grpId="0"/>
      <p:bldP spid="579603" grpId="0" animBg="1"/>
      <p:bldP spid="57960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 HẢI MÃ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43000"/>
            <a:ext cx="6096000" cy="547743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5029200"/>
          </a:xfrm>
        </p:spPr>
        <p:txBody>
          <a:bodyPr>
            <a:noAutofit/>
          </a:bodyPr>
          <a:lstStyle/>
          <a:p>
            <a:pPr marL="0" indent="0">
              <a:buFontTx/>
              <a:buNone/>
              <a:defRPr/>
            </a:pP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xám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defRPr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Vỏ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thể.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xám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ương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trung khu vận động hệ tháp và t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rung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khu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vận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động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ngoại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tháp.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US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</a:p>
          <a:p>
            <a:pPr>
              <a:defRPr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hợp, tạo thành các bó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kinh.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39825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6200" y="533400"/>
            <a:ext cx="3024188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ĐOAN NÃO:</a:t>
            </a:r>
          </a:p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1.2- HÌNH THỂ TRONG: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425"/>
            <a:ext cx="8229600" cy="735330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THÁP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9435" y="815340"/>
            <a:ext cx="5176520" cy="59093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425"/>
            <a:ext cx="8229600" cy="735330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NGOẠI THÁP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670" y="833755"/>
            <a:ext cx="4315460" cy="59074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Text Box 3"/>
          <p:cNvSpPr txBox="1">
            <a:spLocks noChangeArrowheads="1"/>
          </p:cNvSpPr>
          <p:nvPr/>
        </p:nvSpPr>
        <p:spPr bwMode="auto">
          <a:xfrm>
            <a:off x="1143000" y="39688"/>
            <a:ext cx="7010400" cy="645160"/>
          </a:xfrm>
          <a:prstGeom prst="rect">
            <a:avLst/>
          </a:prstGeom>
          <a:solidFill>
            <a:srgbClr val="339966"/>
          </a:solidFill>
          <a:ln w="9525">
            <a:noFill/>
            <a:miter lim="800000"/>
          </a:ln>
          <a:effectLst>
            <a:outerShdw dist="35921" dir="2700000" algn="ctr" rotWithShape="0">
              <a:schemeClr val="accent2"/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 dirty="0">
                <a:solidFill>
                  <a:schemeClr val="bg1"/>
                </a:solidFill>
                <a:latin typeface="VNI-Times" pitchFamily="2" charset="0"/>
              </a:rPr>
              <a:t>CHAÁT </a:t>
            </a:r>
            <a:r>
              <a:rPr lang="en-US" sz="3600" b="1" dirty="0">
                <a:solidFill>
                  <a:schemeClr val="bg1"/>
                </a:solidFill>
                <a:latin typeface="VNI-Times" pitchFamily="2" charset="0"/>
                <a:sym typeface="+mn-ea"/>
              </a:rPr>
              <a:t>XAÙM</a:t>
            </a:r>
            <a:r>
              <a:rPr lang="en-US" sz="3600" b="1" dirty="0">
                <a:solidFill>
                  <a:schemeClr val="bg1"/>
                </a:solidFill>
                <a:latin typeface="VNI-Times" pitchFamily="2" charset="0"/>
              </a:rPr>
              <a:t>  -  CHAÁT  </a:t>
            </a:r>
            <a:r>
              <a:rPr lang="en-US" sz="3600" b="1" dirty="0">
                <a:solidFill>
                  <a:schemeClr val="bg1"/>
                </a:solidFill>
                <a:latin typeface="VNI-Times" pitchFamily="2" charset="0"/>
                <a:sym typeface="+mn-ea"/>
              </a:rPr>
              <a:t>TRAÉNG</a:t>
            </a:r>
            <a:endParaRPr lang="en-US" sz="3600" b="1" dirty="0">
              <a:solidFill>
                <a:schemeClr val="bg1"/>
              </a:solidFill>
              <a:latin typeface="VNI-Times" pitchFamily="2" charset="0"/>
            </a:endParaRPr>
          </a:p>
        </p:txBody>
      </p:sp>
      <p:pic>
        <p:nvPicPr>
          <p:cNvPr id="617476" name="Picture 4" descr="TDngangNao"/>
          <p:cNvPicPr>
            <a:picLocks noChangeAspect="1" noChangeArrowheads="1"/>
          </p:cNvPicPr>
          <p:nvPr/>
        </p:nvPicPr>
        <p:blipFill>
          <a:blip r:embed="rId2"/>
          <a:srcRect l="12354" r="12354"/>
          <a:stretch>
            <a:fillRect/>
          </a:stretch>
        </p:blipFill>
        <p:spPr bwMode="auto">
          <a:xfrm>
            <a:off x="914400" y="1371600"/>
            <a:ext cx="304800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7477" name="Text Box 5"/>
          <p:cNvSpPr txBox="1">
            <a:spLocks noChangeArrowheads="1"/>
          </p:cNvSpPr>
          <p:nvPr/>
        </p:nvSpPr>
        <p:spPr bwMode="auto">
          <a:xfrm>
            <a:off x="3581400" y="1533525"/>
            <a:ext cx="1219200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VNI-Times" pitchFamily="2" charset="0"/>
              </a:rPr>
              <a:t>Chaát xaùm</a:t>
            </a:r>
          </a:p>
        </p:txBody>
      </p:sp>
      <p:sp>
        <p:nvSpPr>
          <p:cNvPr id="617478" name="Line 6"/>
          <p:cNvSpPr>
            <a:spLocks noChangeShapeType="1"/>
          </p:cNvSpPr>
          <p:nvPr/>
        </p:nvSpPr>
        <p:spPr bwMode="auto">
          <a:xfrm flipH="1">
            <a:off x="3200400" y="1762125"/>
            <a:ext cx="381000" cy="152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617479" name="Picture 7" descr="TDngangNao"/>
          <p:cNvPicPr>
            <a:picLocks noChangeAspect="1" noChangeArrowheads="1"/>
          </p:cNvPicPr>
          <p:nvPr/>
        </p:nvPicPr>
        <p:blipFill>
          <a:blip r:embed="rId2"/>
          <a:srcRect l="53764" t="9647" r="23238" b="74283"/>
          <a:stretch>
            <a:fillRect/>
          </a:stretch>
        </p:blipFill>
        <p:spPr bwMode="auto">
          <a:xfrm>
            <a:off x="5105400" y="1381125"/>
            <a:ext cx="297180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7480" name="AutoShape 8"/>
          <p:cNvSpPr>
            <a:spLocks noChangeArrowheads="1"/>
          </p:cNvSpPr>
          <p:nvPr/>
        </p:nvSpPr>
        <p:spPr bwMode="auto">
          <a:xfrm>
            <a:off x="6934200" y="1685925"/>
            <a:ext cx="76200" cy="76200"/>
          </a:xfrm>
          <a:prstGeom prst="octagon">
            <a:avLst>
              <a:gd name="adj" fmla="val 29287"/>
            </a:avLst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81" name="AutoShape 9"/>
          <p:cNvSpPr>
            <a:spLocks noChangeArrowheads="1"/>
          </p:cNvSpPr>
          <p:nvPr/>
        </p:nvSpPr>
        <p:spPr bwMode="auto">
          <a:xfrm>
            <a:off x="6832600" y="1736725"/>
            <a:ext cx="76200" cy="76200"/>
          </a:xfrm>
          <a:prstGeom prst="octagon">
            <a:avLst>
              <a:gd name="adj" fmla="val 29287"/>
            </a:avLst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82" name="AutoShape 10"/>
          <p:cNvSpPr>
            <a:spLocks noChangeArrowheads="1"/>
          </p:cNvSpPr>
          <p:nvPr/>
        </p:nvSpPr>
        <p:spPr bwMode="auto">
          <a:xfrm>
            <a:off x="6934200" y="1838325"/>
            <a:ext cx="76200" cy="76200"/>
          </a:xfrm>
          <a:prstGeom prst="octagon">
            <a:avLst>
              <a:gd name="adj" fmla="val 29287"/>
            </a:avLst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83" name="AutoShape 11"/>
          <p:cNvSpPr>
            <a:spLocks noChangeArrowheads="1"/>
          </p:cNvSpPr>
          <p:nvPr/>
        </p:nvSpPr>
        <p:spPr bwMode="auto">
          <a:xfrm>
            <a:off x="7010400" y="1762125"/>
            <a:ext cx="76200" cy="76200"/>
          </a:xfrm>
          <a:prstGeom prst="octagon">
            <a:avLst>
              <a:gd name="adj" fmla="val 29287"/>
            </a:avLst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84" name="AutoShape 12"/>
          <p:cNvSpPr>
            <a:spLocks noChangeArrowheads="1"/>
          </p:cNvSpPr>
          <p:nvPr/>
        </p:nvSpPr>
        <p:spPr bwMode="auto">
          <a:xfrm>
            <a:off x="7086600" y="1914525"/>
            <a:ext cx="76200" cy="76200"/>
          </a:xfrm>
          <a:prstGeom prst="octagon">
            <a:avLst>
              <a:gd name="adj" fmla="val 29287"/>
            </a:avLst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85" name="AutoShape 13"/>
          <p:cNvSpPr>
            <a:spLocks noChangeArrowheads="1"/>
          </p:cNvSpPr>
          <p:nvPr/>
        </p:nvSpPr>
        <p:spPr bwMode="auto">
          <a:xfrm>
            <a:off x="7239000" y="1914525"/>
            <a:ext cx="76200" cy="76200"/>
          </a:xfrm>
          <a:prstGeom prst="octagon">
            <a:avLst>
              <a:gd name="adj" fmla="val 29287"/>
            </a:avLst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86" name="AutoShape 14"/>
          <p:cNvSpPr>
            <a:spLocks noChangeArrowheads="1"/>
          </p:cNvSpPr>
          <p:nvPr/>
        </p:nvSpPr>
        <p:spPr bwMode="auto">
          <a:xfrm>
            <a:off x="7162800" y="1990725"/>
            <a:ext cx="76200" cy="76200"/>
          </a:xfrm>
          <a:prstGeom prst="octagon">
            <a:avLst>
              <a:gd name="adj" fmla="val 29287"/>
            </a:avLst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87" name="AutoShape 15"/>
          <p:cNvSpPr>
            <a:spLocks noChangeArrowheads="1"/>
          </p:cNvSpPr>
          <p:nvPr/>
        </p:nvSpPr>
        <p:spPr bwMode="auto">
          <a:xfrm>
            <a:off x="7315200" y="1990725"/>
            <a:ext cx="76200" cy="76200"/>
          </a:xfrm>
          <a:prstGeom prst="octagon">
            <a:avLst>
              <a:gd name="adj" fmla="val 29287"/>
            </a:avLst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88" name="AutoShape 16"/>
          <p:cNvSpPr>
            <a:spLocks noChangeArrowheads="1"/>
          </p:cNvSpPr>
          <p:nvPr/>
        </p:nvSpPr>
        <p:spPr bwMode="auto">
          <a:xfrm>
            <a:off x="7105650" y="1806575"/>
            <a:ext cx="76200" cy="76200"/>
          </a:xfrm>
          <a:prstGeom prst="octagon">
            <a:avLst>
              <a:gd name="adj" fmla="val 29287"/>
            </a:avLst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89" name="Freeform 17"/>
          <p:cNvSpPr/>
          <p:nvPr/>
        </p:nvSpPr>
        <p:spPr bwMode="auto">
          <a:xfrm>
            <a:off x="6083300" y="1806575"/>
            <a:ext cx="800100" cy="1143000"/>
          </a:xfrm>
          <a:custGeom>
            <a:avLst/>
            <a:gdLst>
              <a:gd name="T0" fmla="*/ 2147483647 w 504"/>
              <a:gd name="T1" fmla="*/ 0 h 720"/>
              <a:gd name="T2" fmla="*/ 2147483647 w 504"/>
              <a:gd name="T3" fmla="*/ 2147483647 h 720"/>
              <a:gd name="T4" fmla="*/ 2147483647 w 504"/>
              <a:gd name="T5" fmla="*/ 2147483647 h 720"/>
              <a:gd name="T6" fmla="*/ 2147483647 w 504"/>
              <a:gd name="T7" fmla="*/ 2147483647 h 720"/>
              <a:gd name="T8" fmla="*/ 2147483647 w 504"/>
              <a:gd name="T9" fmla="*/ 2147483647 h 720"/>
              <a:gd name="T10" fmla="*/ 2147483647 w 504"/>
              <a:gd name="T11" fmla="*/ 2147483647 h 720"/>
              <a:gd name="T12" fmla="*/ 2147483647 w 504"/>
              <a:gd name="T13" fmla="*/ 2147483647 h 720"/>
              <a:gd name="T14" fmla="*/ 2147483647 w 504"/>
              <a:gd name="T15" fmla="*/ 2147483647 h 7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4"/>
              <a:gd name="T25" fmla="*/ 0 h 720"/>
              <a:gd name="T26" fmla="*/ 504 w 504"/>
              <a:gd name="T27" fmla="*/ 720 h 72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4" h="720">
                <a:moveTo>
                  <a:pt x="488" y="0"/>
                </a:moveTo>
                <a:cubicBezTo>
                  <a:pt x="496" y="32"/>
                  <a:pt x="504" y="64"/>
                  <a:pt x="488" y="96"/>
                </a:cubicBezTo>
                <a:cubicBezTo>
                  <a:pt x="472" y="128"/>
                  <a:pt x="432" y="160"/>
                  <a:pt x="392" y="192"/>
                </a:cubicBezTo>
                <a:cubicBezTo>
                  <a:pt x="352" y="224"/>
                  <a:pt x="288" y="256"/>
                  <a:pt x="248" y="288"/>
                </a:cubicBezTo>
                <a:cubicBezTo>
                  <a:pt x="208" y="320"/>
                  <a:pt x="184" y="352"/>
                  <a:pt x="152" y="384"/>
                </a:cubicBezTo>
                <a:cubicBezTo>
                  <a:pt x="120" y="416"/>
                  <a:pt x="80" y="432"/>
                  <a:pt x="56" y="480"/>
                </a:cubicBezTo>
                <a:cubicBezTo>
                  <a:pt x="32" y="528"/>
                  <a:pt x="16" y="632"/>
                  <a:pt x="8" y="672"/>
                </a:cubicBezTo>
                <a:cubicBezTo>
                  <a:pt x="0" y="712"/>
                  <a:pt x="8" y="712"/>
                  <a:pt x="8" y="7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90" name="Freeform 18"/>
          <p:cNvSpPr/>
          <p:nvPr/>
        </p:nvSpPr>
        <p:spPr bwMode="auto">
          <a:xfrm>
            <a:off x="6178550" y="1762125"/>
            <a:ext cx="774700" cy="1143000"/>
          </a:xfrm>
          <a:custGeom>
            <a:avLst/>
            <a:gdLst>
              <a:gd name="T0" fmla="*/ 2147483647 w 488"/>
              <a:gd name="T1" fmla="*/ 0 h 720"/>
              <a:gd name="T2" fmla="*/ 2147483647 w 488"/>
              <a:gd name="T3" fmla="*/ 2147483647 h 720"/>
              <a:gd name="T4" fmla="*/ 2147483647 w 488"/>
              <a:gd name="T5" fmla="*/ 2147483647 h 720"/>
              <a:gd name="T6" fmla="*/ 2147483647 w 488"/>
              <a:gd name="T7" fmla="*/ 2147483647 h 720"/>
              <a:gd name="T8" fmla="*/ 2147483647 w 488"/>
              <a:gd name="T9" fmla="*/ 2147483647 h 720"/>
              <a:gd name="T10" fmla="*/ 2147483647 w 488"/>
              <a:gd name="T11" fmla="*/ 2147483647 h 720"/>
              <a:gd name="T12" fmla="*/ 0 w 488"/>
              <a:gd name="T13" fmla="*/ 2147483647 h 7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8"/>
              <a:gd name="T22" fmla="*/ 0 h 720"/>
              <a:gd name="T23" fmla="*/ 488 w 488"/>
              <a:gd name="T24" fmla="*/ 720 h 72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8" h="720">
                <a:moveTo>
                  <a:pt x="480" y="0"/>
                </a:moveTo>
                <a:cubicBezTo>
                  <a:pt x="484" y="8"/>
                  <a:pt x="488" y="16"/>
                  <a:pt x="480" y="48"/>
                </a:cubicBezTo>
                <a:cubicBezTo>
                  <a:pt x="472" y="80"/>
                  <a:pt x="464" y="152"/>
                  <a:pt x="432" y="192"/>
                </a:cubicBezTo>
                <a:cubicBezTo>
                  <a:pt x="400" y="232"/>
                  <a:pt x="336" y="248"/>
                  <a:pt x="288" y="288"/>
                </a:cubicBezTo>
                <a:cubicBezTo>
                  <a:pt x="240" y="328"/>
                  <a:pt x="184" y="384"/>
                  <a:pt x="144" y="432"/>
                </a:cubicBezTo>
                <a:cubicBezTo>
                  <a:pt x="104" y="480"/>
                  <a:pt x="72" y="528"/>
                  <a:pt x="48" y="576"/>
                </a:cubicBezTo>
                <a:cubicBezTo>
                  <a:pt x="24" y="624"/>
                  <a:pt x="8" y="696"/>
                  <a:pt x="0" y="7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91" name="Freeform 19"/>
          <p:cNvSpPr/>
          <p:nvPr/>
        </p:nvSpPr>
        <p:spPr bwMode="auto">
          <a:xfrm>
            <a:off x="6343650" y="1984375"/>
            <a:ext cx="800100" cy="1143000"/>
          </a:xfrm>
          <a:custGeom>
            <a:avLst/>
            <a:gdLst>
              <a:gd name="T0" fmla="*/ 2147483647 w 504"/>
              <a:gd name="T1" fmla="*/ 0 h 720"/>
              <a:gd name="T2" fmla="*/ 2147483647 w 504"/>
              <a:gd name="T3" fmla="*/ 2147483647 h 720"/>
              <a:gd name="T4" fmla="*/ 2147483647 w 504"/>
              <a:gd name="T5" fmla="*/ 2147483647 h 720"/>
              <a:gd name="T6" fmla="*/ 2147483647 w 504"/>
              <a:gd name="T7" fmla="*/ 2147483647 h 720"/>
              <a:gd name="T8" fmla="*/ 2147483647 w 504"/>
              <a:gd name="T9" fmla="*/ 2147483647 h 720"/>
              <a:gd name="T10" fmla="*/ 2147483647 w 504"/>
              <a:gd name="T11" fmla="*/ 2147483647 h 720"/>
              <a:gd name="T12" fmla="*/ 2147483647 w 504"/>
              <a:gd name="T13" fmla="*/ 2147483647 h 720"/>
              <a:gd name="T14" fmla="*/ 2147483647 w 504"/>
              <a:gd name="T15" fmla="*/ 2147483647 h 7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4"/>
              <a:gd name="T25" fmla="*/ 0 h 720"/>
              <a:gd name="T26" fmla="*/ 504 w 504"/>
              <a:gd name="T27" fmla="*/ 720 h 72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4" h="720">
                <a:moveTo>
                  <a:pt x="488" y="0"/>
                </a:moveTo>
                <a:cubicBezTo>
                  <a:pt x="496" y="32"/>
                  <a:pt x="504" y="64"/>
                  <a:pt x="488" y="96"/>
                </a:cubicBezTo>
                <a:cubicBezTo>
                  <a:pt x="472" y="128"/>
                  <a:pt x="432" y="160"/>
                  <a:pt x="392" y="192"/>
                </a:cubicBezTo>
                <a:cubicBezTo>
                  <a:pt x="352" y="224"/>
                  <a:pt x="288" y="256"/>
                  <a:pt x="248" y="288"/>
                </a:cubicBezTo>
                <a:cubicBezTo>
                  <a:pt x="208" y="320"/>
                  <a:pt x="184" y="352"/>
                  <a:pt x="152" y="384"/>
                </a:cubicBezTo>
                <a:cubicBezTo>
                  <a:pt x="120" y="416"/>
                  <a:pt x="80" y="432"/>
                  <a:pt x="56" y="480"/>
                </a:cubicBezTo>
                <a:cubicBezTo>
                  <a:pt x="32" y="528"/>
                  <a:pt x="16" y="632"/>
                  <a:pt x="8" y="672"/>
                </a:cubicBezTo>
                <a:cubicBezTo>
                  <a:pt x="0" y="712"/>
                  <a:pt x="8" y="712"/>
                  <a:pt x="8" y="7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92" name="Freeform 20"/>
          <p:cNvSpPr/>
          <p:nvPr/>
        </p:nvSpPr>
        <p:spPr bwMode="auto">
          <a:xfrm rot="198112">
            <a:off x="6210300" y="1895475"/>
            <a:ext cx="749300" cy="990600"/>
          </a:xfrm>
          <a:custGeom>
            <a:avLst/>
            <a:gdLst>
              <a:gd name="T0" fmla="*/ 2147483647 w 472"/>
              <a:gd name="T1" fmla="*/ 0 h 624"/>
              <a:gd name="T2" fmla="*/ 2147483647 w 472"/>
              <a:gd name="T3" fmla="*/ 2147483647 h 624"/>
              <a:gd name="T4" fmla="*/ 2147483647 w 472"/>
              <a:gd name="T5" fmla="*/ 2147483647 h 624"/>
              <a:gd name="T6" fmla="*/ 2147483647 w 472"/>
              <a:gd name="T7" fmla="*/ 2147483647 h 624"/>
              <a:gd name="T8" fmla="*/ 2147483647 w 472"/>
              <a:gd name="T9" fmla="*/ 2147483647 h 624"/>
              <a:gd name="T10" fmla="*/ 2147483647 w 472"/>
              <a:gd name="T11" fmla="*/ 2147483647 h 6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2"/>
              <a:gd name="T19" fmla="*/ 0 h 624"/>
              <a:gd name="T20" fmla="*/ 472 w 472"/>
              <a:gd name="T21" fmla="*/ 624 h 6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2" h="624">
                <a:moveTo>
                  <a:pt x="456" y="0"/>
                </a:moveTo>
                <a:cubicBezTo>
                  <a:pt x="464" y="28"/>
                  <a:pt x="472" y="56"/>
                  <a:pt x="456" y="96"/>
                </a:cubicBezTo>
                <a:cubicBezTo>
                  <a:pt x="440" y="136"/>
                  <a:pt x="408" y="200"/>
                  <a:pt x="360" y="240"/>
                </a:cubicBezTo>
                <a:cubicBezTo>
                  <a:pt x="312" y="280"/>
                  <a:pt x="224" y="296"/>
                  <a:pt x="168" y="336"/>
                </a:cubicBezTo>
                <a:cubicBezTo>
                  <a:pt x="112" y="376"/>
                  <a:pt x="48" y="432"/>
                  <a:pt x="24" y="480"/>
                </a:cubicBezTo>
                <a:cubicBezTo>
                  <a:pt x="0" y="528"/>
                  <a:pt x="24" y="600"/>
                  <a:pt x="24" y="6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93" name="Freeform 21"/>
          <p:cNvSpPr/>
          <p:nvPr/>
        </p:nvSpPr>
        <p:spPr bwMode="auto">
          <a:xfrm>
            <a:off x="6343650" y="1863725"/>
            <a:ext cx="800100" cy="1143000"/>
          </a:xfrm>
          <a:custGeom>
            <a:avLst/>
            <a:gdLst>
              <a:gd name="T0" fmla="*/ 2147483647 w 504"/>
              <a:gd name="T1" fmla="*/ 0 h 720"/>
              <a:gd name="T2" fmla="*/ 2147483647 w 504"/>
              <a:gd name="T3" fmla="*/ 2147483647 h 720"/>
              <a:gd name="T4" fmla="*/ 2147483647 w 504"/>
              <a:gd name="T5" fmla="*/ 2147483647 h 720"/>
              <a:gd name="T6" fmla="*/ 2147483647 w 504"/>
              <a:gd name="T7" fmla="*/ 2147483647 h 720"/>
              <a:gd name="T8" fmla="*/ 2147483647 w 504"/>
              <a:gd name="T9" fmla="*/ 2147483647 h 720"/>
              <a:gd name="T10" fmla="*/ 2147483647 w 504"/>
              <a:gd name="T11" fmla="*/ 2147483647 h 720"/>
              <a:gd name="T12" fmla="*/ 2147483647 w 504"/>
              <a:gd name="T13" fmla="*/ 2147483647 h 720"/>
              <a:gd name="T14" fmla="*/ 2147483647 w 504"/>
              <a:gd name="T15" fmla="*/ 2147483647 h 7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4"/>
              <a:gd name="T25" fmla="*/ 0 h 720"/>
              <a:gd name="T26" fmla="*/ 504 w 504"/>
              <a:gd name="T27" fmla="*/ 720 h 72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4" h="720">
                <a:moveTo>
                  <a:pt x="488" y="0"/>
                </a:moveTo>
                <a:cubicBezTo>
                  <a:pt x="496" y="32"/>
                  <a:pt x="504" y="64"/>
                  <a:pt x="488" y="96"/>
                </a:cubicBezTo>
                <a:cubicBezTo>
                  <a:pt x="472" y="128"/>
                  <a:pt x="432" y="160"/>
                  <a:pt x="392" y="192"/>
                </a:cubicBezTo>
                <a:cubicBezTo>
                  <a:pt x="352" y="224"/>
                  <a:pt x="288" y="256"/>
                  <a:pt x="248" y="288"/>
                </a:cubicBezTo>
                <a:cubicBezTo>
                  <a:pt x="208" y="320"/>
                  <a:pt x="184" y="352"/>
                  <a:pt x="152" y="384"/>
                </a:cubicBezTo>
                <a:cubicBezTo>
                  <a:pt x="120" y="416"/>
                  <a:pt x="80" y="432"/>
                  <a:pt x="56" y="480"/>
                </a:cubicBezTo>
                <a:cubicBezTo>
                  <a:pt x="32" y="528"/>
                  <a:pt x="16" y="632"/>
                  <a:pt x="8" y="672"/>
                </a:cubicBezTo>
                <a:cubicBezTo>
                  <a:pt x="0" y="712"/>
                  <a:pt x="8" y="712"/>
                  <a:pt x="8" y="7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94" name="Freeform 22"/>
          <p:cNvSpPr/>
          <p:nvPr/>
        </p:nvSpPr>
        <p:spPr bwMode="auto">
          <a:xfrm>
            <a:off x="6267450" y="1844675"/>
            <a:ext cx="800100" cy="1143000"/>
          </a:xfrm>
          <a:custGeom>
            <a:avLst/>
            <a:gdLst>
              <a:gd name="T0" fmla="*/ 2147483647 w 504"/>
              <a:gd name="T1" fmla="*/ 0 h 720"/>
              <a:gd name="T2" fmla="*/ 2147483647 w 504"/>
              <a:gd name="T3" fmla="*/ 2147483647 h 720"/>
              <a:gd name="T4" fmla="*/ 2147483647 w 504"/>
              <a:gd name="T5" fmla="*/ 2147483647 h 720"/>
              <a:gd name="T6" fmla="*/ 2147483647 w 504"/>
              <a:gd name="T7" fmla="*/ 2147483647 h 720"/>
              <a:gd name="T8" fmla="*/ 2147483647 w 504"/>
              <a:gd name="T9" fmla="*/ 2147483647 h 720"/>
              <a:gd name="T10" fmla="*/ 2147483647 w 504"/>
              <a:gd name="T11" fmla="*/ 2147483647 h 720"/>
              <a:gd name="T12" fmla="*/ 2147483647 w 504"/>
              <a:gd name="T13" fmla="*/ 2147483647 h 720"/>
              <a:gd name="T14" fmla="*/ 2147483647 w 504"/>
              <a:gd name="T15" fmla="*/ 2147483647 h 7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4"/>
              <a:gd name="T25" fmla="*/ 0 h 720"/>
              <a:gd name="T26" fmla="*/ 504 w 504"/>
              <a:gd name="T27" fmla="*/ 720 h 72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4" h="720">
                <a:moveTo>
                  <a:pt x="488" y="0"/>
                </a:moveTo>
                <a:cubicBezTo>
                  <a:pt x="496" y="32"/>
                  <a:pt x="504" y="64"/>
                  <a:pt x="488" y="96"/>
                </a:cubicBezTo>
                <a:cubicBezTo>
                  <a:pt x="472" y="128"/>
                  <a:pt x="432" y="160"/>
                  <a:pt x="392" y="192"/>
                </a:cubicBezTo>
                <a:cubicBezTo>
                  <a:pt x="352" y="224"/>
                  <a:pt x="288" y="256"/>
                  <a:pt x="248" y="288"/>
                </a:cubicBezTo>
                <a:cubicBezTo>
                  <a:pt x="208" y="320"/>
                  <a:pt x="184" y="352"/>
                  <a:pt x="152" y="384"/>
                </a:cubicBezTo>
                <a:cubicBezTo>
                  <a:pt x="120" y="416"/>
                  <a:pt x="80" y="432"/>
                  <a:pt x="56" y="480"/>
                </a:cubicBezTo>
                <a:cubicBezTo>
                  <a:pt x="32" y="528"/>
                  <a:pt x="16" y="632"/>
                  <a:pt x="8" y="672"/>
                </a:cubicBezTo>
                <a:cubicBezTo>
                  <a:pt x="0" y="712"/>
                  <a:pt x="8" y="712"/>
                  <a:pt x="8" y="7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95" name="Freeform 23"/>
          <p:cNvSpPr/>
          <p:nvPr/>
        </p:nvSpPr>
        <p:spPr bwMode="auto">
          <a:xfrm>
            <a:off x="6502400" y="1984375"/>
            <a:ext cx="800100" cy="1143000"/>
          </a:xfrm>
          <a:custGeom>
            <a:avLst/>
            <a:gdLst>
              <a:gd name="T0" fmla="*/ 2147483647 w 504"/>
              <a:gd name="T1" fmla="*/ 0 h 720"/>
              <a:gd name="T2" fmla="*/ 2147483647 w 504"/>
              <a:gd name="T3" fmla="*/ 2147483647 h 720"/>
              <a:gd name="T4" fmla="*/ 2147483647 w 504"/>
              <a:gd name="T5" fmla="*/ 2147483647 h 720"/>
              <a:gd name="T6" fmla="*/ 2147483647 w 504"/>
              <a:gd name="T7" fmla="*/ 2147483647 h 720"/>
              <a:gd name="T8" fmla="*/ 2147483647 w 504"/>
              <a:gd name="T9" fmla="*/ 2147483647 h 720"/>
              <a:gd name="T10" fmla="*/ 2147483647 w 504"/>
              <a:gd name="T11" fmla="*/ 2147483647 h 720"/>
              <a:gd name="T12" fmla="*/ 2147483647 w 504"/>
              <a:gd name="T13" fmla="*/ 2147483647 h 720"/>
              <a:gd name="T14" fmla="*/ 2147483647 w 504"/>
              <a:gd name="T15" fmla="*/ 2147483647 h 72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4"/>
              <a:gd name="T25" fmla="*/ 0 h 720"/>
              <a:gd name="T26" fmla="*/ 504 w 504"/>
              <a:gd name="T27" fmla="*/ 720 h 72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4" h="720">
                <a:moveTo>
                  <a:pt x="488" y="0"/>
                </a:moveTo>
                <a:cubicBezTo>
                  <a:pt x="496" y="32"/>
                  <a:pt x="504" y="64"/>
                  <a:pt x="488" y="96"/>
                </a:cubicBezTo>
                <a:cubicBezTo>
                  <a:pt x="472" y="128"/>
                  <a:pt x="432" y="160"/>
                  <a:pt x="392" y="192"/>
                </a:cubicBezTo>
                <a:cubicBezTo>
                  <a:pt x="352" y="224"/>
                  <a:pt x="288" y="256"/>
                  <a:pt x="248" y="288"/>
                </a:cubicBezTo>
                <a:cubicBezTo>
                  <a:pt x="208" y="320"/>
                  <a:pt x="184" y="352"/>
                  <a:pt x="152" y="384"/>
                </a:cubicBezTo>
                <a:cubicBezTo>
                  <a:pt x="120" y="416"/>
                  <a:pt x="80" y="432"/>
                  <a:pt x="56" y="480"/>
                </a:cubicBezTo>
                <a:cubicBezTo>
                  <a:pt x="32" y="528"/>
                  <a:pt x="16" y="632"/>
                  <a:pt x="8" y="672"/>
                </a:cubicBezTo>
                <a:cubicBezTo>
                  <a:pt x="0" y="712"/>
                  <a:pt x="8" y="712"/>
                  <a:pt x="8" y="72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96" name="Freeform 24"/>
          <p:cNvSpPr/>
          <p:nvPr/>
        </p:nvSpPr>
        <p:spPr bwMode="auto">
          <a:xfrm rot="198112">
            <a:off x="6451600" y="2047875"/>
            <a:ext cx="749300" cy="990600"/>
          </a:xfrm>
          <a:custGeom>
            <a:avLst/>
            <a:gdLst>
              <a:gd name="T0" fmla="*/ 2147483647 w 472"/>
              <a:gd name="T1" fmla="*/ 0 h 624"/>
              <a:gd name="T2" fmla="*/ 2147483647 w 472"/>
              <a:gd name="T3" fmla="*/ 2147483647 h 624"/>
              <a:gd name="T4" fmla="*/ 2147483647 w 472"/>
              <a:gd name="T5" fmla="*/ 2147483647 h 624"/>
              <a:gd name="T6" fmla="*/ 2147483647 w 472"/>
              <a:gd name="T7" fmla="*/ 2147483647 h 624"/>
              <a:gd name="T8" fmla="*/ 2147483647 w 472"/>
              <a:gd name="T9" fmla="*/ 2147483647 h 624"/>
              <a:gd name="T10" fmla="*/ 2147483647 w 472"/>
              <a:gd name="T11" fmla="*/ 2147483647 h 6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2"/>
              <a:gd name="T19" fmla="*/ 0 h 624"/>
              <a:gd name="T20" fmla="*/ 472 w 472"/>
              <a:gd name="T21" fmla="*/ 624 h 6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2" h="624">
                <a:moveTo>
                  <a:pt x="456" y="0"/>
                </a:moveTo>
                <a:cubicBezTo>
                  <a:pt x="464" y="28"/>
                  <a:pt x="472" y="56"/>
                  <a:pt x="456" y="96"/>
                </a:cubicBezTo>
                <a:cubicBezTo>
                  <a:pt x="440" y="136"/>
                  <a:pt x="408" y="200"/>
                  <a:pt x="360" y="240"/>
                </a:cubicBezTo>
                <a:cubicBezTo>
                  <a:pt x="312" y="280"/>
                  <a:pt x="224" y="296"/>
                  <a:pt x="168" y="336"/>
                </a:cubicBezTo>
                <a:cubicBezTo>
                  <a:pt x="112" y="376"/>
                  <a:pt x="48" y="432"/>
                  <a:pt x="24" y="480"/>
                </a:cubicBezTo>
                <a:cubicBezTo>
                  <a:pt x="0" y="528"/>
                  <a:pt x="24" y="600"/>
                  <a:pt x="24" y="6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497" name="Text Box 25"/>
          <p:cNvSpPr txBox="1">
            <a:spLocks noChangeArrowheads="1"/>
          </p:cNvSpPr>
          <p:nvPr/>
        </p:nvSpPr>
        <p:spPr bwMode="auto">
          <a:xfrm>
            <a:off x="3933825" y="2762250"/>
            <a:ext cx="1219200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latin typeface="VNI-Times" pitchFamily="2" charset="0"/>
              </a:rPr>
              <a:t>Chaát traéng</a:t>
            </a:r>
          </a:p>
        </p:txBody>
      </p:sp>
      <p:sp>
        <p:nvSpPr>
          <p:cNvPr id="617498" name="Line 26"/>
          <p:cNvSpPr>
            <a:spLocks noChangeShapeType="1"/>
          </p:cNvSpPr>
          <p:nvPr/>
        </p:nvSpPr>
        <p:spPr bwMode="auto">
          <a:xfrm flipH="1" flipV="1">
            <a:off x="2971800" y="2143125"/>
            <a:ext cx="990600" cy="762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106" name="Rectangle 27"/>
          <p:cNvSpPr>
            <a:spLocks noChangeArrowheads="1"/>
          </p:cNvSpPr>
          <p:nvPr/>
        </p:nvSpPr>
        <p:spPr bwMode="auto">
          <a:xfrm>
            <a:off x="4343400" y="3667125"/>
            <a:ext cx="4114800" cy="990600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 sz="2000">
              <a:latin typeface="VNI-Times" pitchFamily="2" charset="0"/>
              <a:cs typeface="Times New Roman" panose="02020603050405020304" pitchFamily="18" charset="0"/>
            </a:endParaRPr>
          </a:p>
        </p:txBody>
      </p:sp>
      <p:sp>
        <p:nvSpPr>
          <p:cNvPr id="617500" name="Text Box 28"/>
          <p:cNvSpPr txBox="1">
            <a:spLocks noChangeArrowheads="1"/>
          </p:cNvSpPr>
          <p:nvPr/>
        </p:nvSpPr>
        <p:spPr bwMode="auto">
          <a:xfrm>
            <a:off x="4495800" y="3708400"/>
            <a:ext cx="3810000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  <a:latin typeface="VNI-Times" pitchFamily="2" charset="0"/>
              </a:rPr>
              <a:t>Chaát xaùm laø taäp hôïp nhöõng thaân neuron vaø caùc sôïi khoâng coù bao myelin</a:t>
            </a:r>
          </a:p>
        </p:txBody>
      </p:sp>
      <p:sp>
        <p:nvSpPr>
          <p:cNvPr id="46108" name="Rectangle 29"/>
          <p:cNvSpPr>
            <a:spLocks noChangeArrowheads="1"/>
          </p:cNvSpPr>
          <p:nvPr/>
        </p:nvSpPr>
        <p:spPr bwMode="auto">
          <a:xfrm>
            <a:off x="4343400" y="4810125"/>
            <a:ext cx="4114800" cy="990600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en-US" sz="2000">
              <a:latin typeface="VNI-Times" pitchFamily="2" charset="0"/>
            </a:endParaRPr>
          </a:p>
        </p:txBody>
      </p:sp>
      <p:sp>
        <p:nvSpPr>
          <p:cNvPr id="617502" name="Text Box 30"/>
          <p:cNvSpPr txBox="1">
            <a:spLocks noChangeArrowheads="1"/>
          </p:cNvSpPr>
          <p:nvPr/>
        </p:nvSpPr>
        <p:spPr bwMode="auto">
          <a:xfrm>
            <a:off x="4495800" y="5005388"/>
            <a:ext cx="3810000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  <a:latin typeface="VNI-Times" pitchFamily="2" charset="0"/>
                <a:cs typeface="Times New Roman" panose="02020603050405020304" pitchFamily="18" charset="0"/>
              </a:rPr>
              <a:t>Chaát traéng laø taäp hôïp nhöõng sôïi truïc coù bao myelin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7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7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7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17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17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17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17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17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17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17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17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17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17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17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17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617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617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617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617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617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617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617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617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500"/>
                            </p:stCondLst>
                            <p:childTnLst>
                              <p:par>
                                <p:cTn id="10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17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617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17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475" grpId="0" bldLvl="0" animBg="1"/>
      <p:bldP spid="617477" grpId="0"/>
      <p:bldP spid="617478" grpId="0" animBg="1"/>
      <p:bldP spid="617480" grpId="0" animBg="1"/>
      <p:bldP spid="617481" grpId="0" animBg="1"/>
      <p:bldP spid="617482" grpId="0" animBg="1"/>
      <p:bldP spid="617483" grpId="0" animBg="1"/>
      <p:bldP spid="617484" grpId="0" animBg="1"/>
      <p:bldP spid="617485" grpId="0" animBg="1"/>
      <p:bldP spid="617486" grpId="0" animBg="1"/>
      <p:bldP spid="617487" grpId="0" animBg="1"/>
      <p:bldP spid="617488" grpId="0" animBg="1"/>
      <p:bldP spid="617489" grpId="0" animBg="1"/>
      <p:bldP spid="617490" grpId="0" animBg="1"/>
      <p:bldP spid="617491" grpId="0" animBg="1"/>
      <p:bldP spid="617492" grpId="0" animBg="1"/>
      <p:bldP spid="617493" grpId="0" animBg="1"/>
      <p:bldP spid="617494" grpId="0" animBg="1"/>
      <p:bldP spid="617495" grpId="0" animBg="1"/>
      <p:bldP spid="617496" grpId="0" animBg="1"/>
      <p:bldP spid="617497" grpId="0"/>
      <p:bldP spid="617498" grpId="0" animBg="1"/>
      <p:bldP spid="617500" grpId="0"/>
      <p:bldP spid="61750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Users\triurologist\Documents\EasyCapture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6118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 descr="C:\Users\triurologist\Documents\EasyCapture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1813" y="0"/>
            <a:ext cx="3532187" cy="205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611813" y="2051050"/>
            <a:ext cx="3532187" cy="3970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ương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đuôi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bèo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tường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defRPr/>
            </a:pP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/>
          </p:nvPr>
        </p:nvGraphicFramePr>
        <p:xfrm>
          <a:off x="1137285" y="378460"/>
          <a:ext cx="7148195" cy="5967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r:id="rId3" imgW="3168650" imgH="3670300" progId="Paint.Picture">
                  <p:embed/>
                </p:oleObj>
              </mc:Choice>
              <mc:Fallback>
                <p:oleObj r:id="rId3" imgW="3168650" imgH="3670300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7285" y="378460"/>
                        <a:ext cx="7148195" cy="5967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" y="19050"/>
            <a:ext cx="7940040" cy="33229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10" y="3527425"/>
            <a:ext cx="7940040" cy="318579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7"/>
          <p:cNvGraphicFramePr>
            <a:graphicFrameLocks noGrp="1" noChangeAspect="1"/>
          </p:cNvGraphicFramePr>
          <p:nvPr>
            <p:ph sz="half" idx="1"/>
          </p:nvPr>
        </p:nvGraphicFramePr>
        <p:xfrm>
          <a:off x="1628140" y="331470"/>
          <a:ext cx="6139180" cy="6195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r:id="rId3" imgW="2781300" imgH="2806700" progId="Paint.Picture">
                  <p:embed/>
                </p:oleObj>
              </mc:Choice>
              <mc:Fallback>
                <p:oleObj r:id="rId3" imgW="2781300" imgH="2806700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28140" y="331470"/>
                        <a:ext cx="6139180" cy="6195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9144000" cy="5257800"/>
          </a:xfrm>
        </p:spPr>
        <p:txBody>
          <a:bodyPr/>
          <a:lstStyle/>
          <a:p>
            <a:pPr eaLnBrk="1" hangingPunct="1"/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nuôi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eaLnBrk="1" hangingPunct="1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ĐM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ĐM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ĐM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buFontTx/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</a:p>
          <a:p>
            <a:pPr eaLnBrk="1" hangingPunct="1">
              <a:buFontTx/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55" name="Nơi giữ chỗ cho Ngày tháng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fld id="{FAF41F1D-E58C-48FB-8893-B07C4F31993E}" type="datetime1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04:28:11</a:t>
            </a:fld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56" name="Nơi giữ chỗ cho Số hiệu Bản chiếu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66F7C88-8870-4FC5-B463-82D0F936287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fld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15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39825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76200" y="685800"/>
            <a:ext cx="2814638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ĐOAN NÃO:</a:t>
            </a:r>
          </a:p>
          <a:p>
            <a:pPr eaLnBrk="1" hangingPunct="1"/>
            <a:r>
              <a:rPr lang="en-US" sz="20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1.3-MẠCH MÁU NUÔI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155" y="2075815"/>
            <a:ext cx="5742940" cy="4102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ịch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đám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80 – 150ml </a:t>
            </a:r>
          </a:p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1h sản sinh ra khoảng 2ml DNT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bên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1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>
              <a:buFontTx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1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39825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6200" y="533400"/>
            <a:ext cx="4559300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ĐOAN NÃO:</a:t>
            </a:r>
          </a:p>
          <a:p>
            <a:pPr eaLnBrk="1" hangingPunct="1"/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1.4-SỰ LƯU THÔNG DỊCH NÃO TỦY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esktop\unnam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82" y="0"/>
            <a:ext cx="60811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 bwMode="auto">
          <a:xfrm>
            <a:off x="6553200" y="1600200"/>
            <a:ext cx="2362200" cy="2819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tủy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chọc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DNT</a:t>
            </a:r>
            <a:endParaRPr lang="en-US" dirty="0"/>
          </a:p>
        </p:txBody>
      </p:sp>
      <p:pic>
        <p:nvPicPr>
          <p:cNvPr id="7170" name="Picture 2" descr="C:\Users\USER\Desktop\20190611_073312_221431_choc_mang_tim_mang_.max-1800x180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5866086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Tụt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hạnh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TCN</a:t>
            </a:r>
            <a:endParaRPr lang="en-US" dirty="0"/>
          </a:p>
        </p:txBody>
      </p:sp>
      <p:pic>
        <p:nvPicPr>
          <p:cNvPr id="8194" name="Picture 2" descr="C:\Users\USER\Desktop\789_giai-phau-hoc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7567407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447800"/>
            <a:ext cx="8077200" cy="5257800"/>
          </a:xfrm>
        </p:spPr>
        <p:txBody>
          <a:bodyPr/>
          <a:lstStyle/>
          <a:p>
            <a:pPr eaLnBrk="1" hangingPunct="1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trán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1" hangingPunct="1"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động, nhận thức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eaLnBrk="1" hangingPunct="1"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Broca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đính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1" hangingPunct="1"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 eaLnBrk="1" hangingPunct="1"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Thính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giác, kí ức thị giác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eaLnBrk="1" hangingPunct="1"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Wernicke</a:t>
            </a:r>
          </a:p>
          <a:p>
            <a:pPr eaLnBrk="1" hangingPunct="1"/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chẩm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5299" name="Nơi giữ chỗ cho Số hiệu Bản chiếu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0A5D3E9-3BD4-4F5C-9281-5CA442878657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46</a:t>
            </a:fld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39825"/>
          </a:xfrm>
        </p:spPr>
        <p:txBody>
          <a:bodyPr/>
          <a:lstStyle/>
          <a:p>
            <a:pPr eaLnBrk="1" hangingPunct="1"/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85800" y="762000"/>
            <a:ext cx="37338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1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ĐOAN NÃO:</a:t>
            </a:r>
          </a:p>
          <a:p>
            <a:pPr eaLnBrk="1" hangingPunct="1"/>
            <a:r>
              <a:rPr lang="en-US" sz="16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1.5-ĐỊNH KHU CHỨC NĂNG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220" y="866775"/>
            <a:ext cx="3754755" cy="4606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856327"/>
            <a:ext cx="6675903" cy="501107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2"/>
          <p:cNvSpPr>
            <a:spLocks noGrp="1"/>
          </p:cNvSpPr>
          <p:nvPr>
            <p:ph idx="1"/>
          </p:nvPr>
        </p:nvSpPr>
        <p:spPr>
          <a:xfrm>
            <a:off x="685800" y="2209800"/>
            <a:ext cx="8305800" cy="2362200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pt-BR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 não gồm: 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pt-BR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Đồi não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pt-BR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Vùng trên đồi</a:t>
            </a:r>
            <a:endParaRPr lang="pt-BR" sz="3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pt-BR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Vùng hạ đồi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Vùng sau đồi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3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19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841375"/>
            <a:ext cx="8229600" cy="1139825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 NÃO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39825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 NÃO</a:t>
            </a:r>
          </a:p>
        </p:txBody>
      </p:sp>
      <p:pic>
        <p:nvPicPr>
          <p:cNvPr id="62467" name="Picture 5" descr="gian-nao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0" y="1295400"/>
            <a:ext cx="4876800" cy="5257800"/>
          </a:xfrm>
          <a:noFill/>
        </p:spPr>
      </p:pic>
      <p:sp>
        <p:nvSpPr>
          <p:cNvPr id="462855" name="Text Box 7"/>
          <p:cNvSpPr txBox="1">
            <a:spLocks noChangeArrowheads="1"/>
          </p:cNvSpPr>
          <p:nvPr/>
        </p:nvSpPr>
        <p:spPr bwMode="auto">
          <a:xfrm>
            <a:off x="228600" y="1050925"/>
            <a:ext cx="1389063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ĐỒI NÃO:</a:t>
            </a:r>
          </a:p>
        </p:txBody>
      </p:sp>
      <p:sp>
        <p:nvSpPr>
          <p:cNvPr id="462856" name="Text Box 8"/>
          <p:cNvSpPr txBox="1">
            <a:spLocks noChangeArrowheads="1"/>
          </p:cNvSpPr>
          <p:nvPr/>
        </p:nvSpPr>
        <p:spPr bwMode="auto">
          <a:xfrm>
            <a:off x="381000" y="6156325"/>
            <a:ext cx="1303338" cy="4000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ĐỒI NÃO</a:t>
            </a:r>
          </a:p>
        </p:txBody>
      </p:sp>
      <p:sp>
        <p:nvSpPr>
          <p:cNvPr id="462857" name="Line 9"/>
          <p:cNvSpPr>
            <a:spLocks noChangeShapeType="1"/>
          </p:cNvSpPr>
          <p:nvPr/>
        </p:nvSpPr>
        <p:spPr bwMode="auto">
          <a:xfrm>
            <a:off x="762000" y="1981200"/>
            <a:ext cx="0" cy="4114800"/>
          </a:xfrm>
          <a:prstGeom prst="line">
            <a:avLst/>
          </a:prstGeom>
          <a:noFill/>
          <a:ln w="76200">
            <a:solidFill>
              <a:srgbClr val="80008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62858" name="Line 10"/>
          <p:cNvSpPr>
            <a:spLocks noChangeShapeType="1"/>
          </p:cNvSpPr>
          <p:nvPr/>
        </p:nvSpPr>
        <p:spPr bwMode="auto">
          <a:xfrm>
            <a:off x="762000" y="2895600"/>
            <a:ext cx="6705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2859" name="Text Box 11"/>
          <p:cNvSpPr txBox="1">
            <a:spLocks noChangeArrowheads="1"/>
          </p:cNvSpPr>
          <p:nvPr/>
        </p:nvSpPr>
        <p:spPr bwMode="auto">
          <a:xfrm>
            <a:off x="762000" y="2362200"/>
            <a:ext cx="18478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VÙNG SAU ĐỒI</a:t>
            </a:r>
          </a:p>
        </p:txBody>
      </p:sp>
      <p:sp>
        <p:nvSpPr>
          <p:cNvPr id="462860" name="Line 12"/>
          <p:cNvSpPr>
            <a:spLocks noChangeShapeType="1"/>
          </p:cNvSpPr>
          <p:nvPr/>
        </p:nvSpPr>
        <p:spPr bwMode="auto">
          <a:xfrm>
            <a:off x="762000" y="1981200"/>
            <a:ext cx="434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2861" name="Text Box 13"/>
          <p:cNvSpPr txBox="1">
            <a:spLocks noChangeArrowheads="1"/>
          </p:cNvSpPr>
          <p:nvPr/>
        </p:nvSpPr>
        <p:spPr bwMode="auto">
          <a:xfrm>
            <a:off x="762000" y="1600200"/>
            <a:ext cx="20002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VÙNG TRÊN ĐỒI</a:t>
            </a:r>
          </a:p>
        </p:txBody>
      </p:sp>
      <p:grpSp>
        <p:nvGrpSpPr>
          <p:cNvPr id="2" name="Group 26"/>
          <p:cNvGrpSpPr/>
          <p:nvPr/>
        </p:nvGrpSpPr>
        <p:grpSpPr bwMode="auto">
          <a:xfrm>
            <a:off x="762000" y="3352800"/>
            <a:ext cx="5867400" cy="2362200"/>
            <a:chOff x="480" y="2352"/>
            <a:chExt cx="3888" cy="1248"/>
          </a:xfrm>
        </p:grpSpPr>
        <p:sp>
          <p:nvSpPr>
            <p:cNvPr id="62478" name="Line 23"/>
            <p:cNvSpPr>
              <a:spLocks noChangeShapeType="1"/>
            </p:cNvSpPr>
            <p:nvPr/>
          </p:nvSpPr>
          <p:spPr bwMode="auto">
            <a:xfrm>
              <a:off x="480" y="3600"/>
              <a:ext cx="38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479" name="Line 24"/>
            <p:cNvSpPr>
              <a:spLocks noChangeShapeType="1"/>
            </p:cNvSpPr>
            <p:nvPr/>
          </p:nvSpPr>
          <p:spPr bwMode="auto">
            <a:xfrm flipH="1" flipV="1">
              <a:off x="4368" y="2352"/>
              <a:ext cx="0" cy="124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2873" name="Text Box 25"/>
          <p:cNvSpPr txBox="1">
            <a:spLocks noChangeArrowheads="1"/>
          </p:cNvSpPr>
          <p:nvPr/>
        </p:nvSpPr>
        <p:spPr bwMode="auto">
          <a:xfrm>
            <a:off x="831850" y="5302250"/>
            <a:ext cx="1997075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VÙNG DƯỚI ĐỒI</a:t>
            </a:r>
          </a:p>
        </p:txBody>
      </p:sp>
      <p:sp>
        <p:nvSpPr>
          <p:cNvPr id="462875" name="Text Box 27"/>
          <p:cNvSpPr txBox="1">
            <a:spLocks noChangeArrowheads="1"/>
          </p:cNvSpPr>
          <p:nvPr/>
        </p:nvSpPr>
        <p:spPr bwMode="auto">
          <a:xfrm>
            <a:off x="5187950" y="2452688"/>
            <a:ext cx="1096963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ĐỒI THỊ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62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62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62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62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2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2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2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62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6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55" grpId="0"/>
      <p:bldP spid="462856" grpId="0" animBg="1"/>
      <p:bldP spid="462857" grpId="0" animBg="1"/>
      <p:bldP spid="462858" grpId="0" animBg="1"/>
      <p:bldP spid="462859" grpId="0"/>
      <p:bldP spid="462860" grpId="0" animBg="1"/>
      <p:bldP spid="462861" grpId="0"/>
      <p:bldP spid="462873" grpId="0"/>
      <p:bldP spid="4628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tion_Potenti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" y="38100"/>
            <a:ext cx="8926830" cy="695896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8" descr="cong-nao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90600" y="1752600"/>
            <a:ext cx="4386263" cy="4724400"/>
          </a:xfrm>
          <a:noFill/>
        </p:spPr>
      </p:pic>
      <p:sp>
        <p:nvSpPr>
          <p:cNvPr id="64515" name="Rectangle 9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39825"/>
          </a:xfrm>
          <a:noFill/>
        </p:spPr>
        <p:txBody>
          <a:bodyPr anchorCtr="1"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 NÃO</a:t>
            </a:r>
          </a:p>
        </p:txBody>
      </p:sp>
      <p:sp>
        <p:nvSpPr>
          <p:cNvPr id="493579" name="Text Box 11"/>
          <p:cNvSpPr txBox="1">
            <a:spLocks noChangeArrowheads="1"/>
          </p:cNvSpPr>
          <p:nvPr/>
        </p:nvSpPr>
        <p:spPr bwMode="auto">
          <a:xfrm>
            <a:off x="228600" y="1050925"/>
            <a:ext cx="1389063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ĐỒI NÃO:</a:t>
            </a:r>
          </a:p>
        </p:txBody>
      </p:sp>
      <p:sp>
        <p:nvSpPr>
          <p:cNvPr id="493581" name="Text Box 13"/>
          <p:cNvSpPr txBox="1">
            <a:spLocks noChangeArrowheads="1"/>
          </p:cNvSpPr>
          <p:nvPr/>
        </p:nvSpPr>
        <p:spPr bwMode="auto">
          <a:xfrm>
            <a:off x="5943600" y="6008688"/>
            <a:ext cx="2451100" cy="400050"/>
          </a:xfrm>
          <a:prstGeom prst="rect">
            <a:avLst/>
          </a:prstGeom>
          <a:solidFill>
            <a:srgbClr val="660066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VÙNG TRÊN ĐỒI</a:t>
            </a:r>
          </a:p>
        </p:txBody>
      </p:sp>
      <p:sp>
        <p:nvSpPr>
          <p:cNvPr id="493582" name="Line 14"/>
          <p:cNvSpPr>
            <a:spLocks noChangeShapeType="1"/>
          </p:cNvSpPr>
          <p:nvPr/>
        </p:nvSpPr>
        <p:spPr bwMode="auto">
          <a:xfrm>
            <a:off x="6705600" y="1828800"/>
            <a:ext cx="0" cy="4114800"/>
          </a:xfrm>
          <a:prstGeom prst="line">
            <a:avLst/>
          </a:prstGeom>
          <a:noFill/>
          <a:ln w="76200">
            <a:solidFill>
              <a:srgbClr val="80008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493583" name="Line 15"/>
          <p:cNvSpPr>
            <a:spLocks noChangeShapeType="1"/>
          </p:cNvSpPr>
          <p:nvPr/>
        </p:nvSpPr>
        <p:spPr bwMode="auto">
          <a:xfrm flipH="1">
            <a:off x="3352800" y="3505200"/>
            <a:ext cx="335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3584" name="Text Box 16"/>
          <p:cNvSpPr txBox="1">
            <a:spLocks noChangeArrowheads="1"/>
          </p:cNvSpPr>
          <p:nvPr/>
        </p:nvSpPr>
        <p:spPr bwMode="auto">
          <a:xfrm>
            <a:off x="5276850" y="3138488"/>
            <a:ext cx="13525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 TÙNG</a:t>
            </a:r>
          </a:p>
        </p:txBody>
      </p:sp>
      <p:sp>
        <p:nvSpPr>
          <p:cNvPr id="493585" name="Line 17"/>
          <p:cNvSpPr>
            <a:spLocks noChangeShapeType="1"/>
          </p:cNvSpPr>
          <p:nvPr/>
        </p:nvSpPr>
        <p:spPr bwMode="auto">
          <a:xfrm flipH="1">
            <a:off x="3276600" y="2362200"/>
            <a:ext cx="34290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3586" name="Text Box 18"/>
          <p:cNvSpPr txBox="1">
            <a:spLocks noChangeArrowheads="1"/>
          </p:cNvSpPr>
          <p:nvPr/>
        </p:nvSpPr>
        <p:spPr bwMode="auto">
          <a:xfrm rot="-928280">
            <a:off x="4191000" y="2376488"/>
            <a:ext cx="22669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CUỐNG THỂ TÙNG</a:t>
            </a:r>
          </a:p>
        </p:txBody>
      </p:sp>
      <p:sp>
        <p:nvSpPr>
          <p:cNvPr id="493587" name="Text Box 19"/>
          <p:cNvSpPr txBox="1">
            <a:spLocks noChangeArrowheads="1"/>
          </p:cNvSpPr>
          <p:nvPr/>
        </p:nvSpPr>
        <p:spPr bwMode="auto">
          <a:xfrm>
            <a:off x="6705600" y="2438400"/>
            <a:ext cx="2457450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KÍCH THƯỚC: 5- 8mm</a:t>
            </a:r>
          </a:p>
        </p:txBody>
      </p:sp>
      <p:sp>
        <p:nvSpPr>
          <p:cNvPr id="493588" name="Text Box 20"/>
          <p:cNvSpPr txBox="1">
            <a:spLocks noChangeArrowheads="1"/>
          </p:cNvSpPr>
          <p:nvPr/>
        </p:nvSpPr>
        <p:spPr bwMode="auto">
          <a:xfrm>
            <a:off x="6705600" y="2909888"/>
            <a:ext cx="19875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TUYẾN NỘI TIẾT</a:t>
            </a:r>
          </a:p>
        </p:txBody>
      </p:sp>
      <p:sp>
        <p:nvSpPr>
          <p:cNvPr id="493589" name="Line 21"/>
          <p:cNvSpPr>
            <a:spLocks noChangeShapeType="1"/>
          </p:cNvSpPr>
          <p:nvPr/>
        </p:nvSpPr>
        <p:spPr bwMode="auto">
          <a:xfrm>
            <a:off x="7772400" y="3352800"/>
            <a:ext cx="0" cy="381000"/>
          </a:xfrm>
          <a:prstGeom prst="line">
            <a:avLst/>
          </a:prstGeom>
          <a:noFill/>
          <a:ln w="76200">
            <a:solidFill>
              <a:srgbClr val="339966"/>
            </a:solidFill>
            <a:rou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3590" name="Text Box 22"/>
          <p:cNvSpPr txBox="1">
            <a:spLocks noChangeArrowheads="1"/>
          </p:cNvSpPr>
          <p:nvPr/>
        </p:nvSpPr>
        <p:spPr bwMode="auto">
          <a:xfrm>
            <a:off x="7016750" y="3900488"/>
            <a:ext cx="15176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MELATONIN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93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93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"/>
                                        <p:tgtEl>
                                          <p:spTgt spid="493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93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93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93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49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49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9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493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93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9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9" grpId="0"/>
      <p:bldP spid="493581" grpId="0" animBg="1"/>
      <p:bldP spid="493582" grpId="0" animBg="1"/>
      <p:bldP spid="493583" grpId="0" animBg="1"/>
      <p:bldP spid="493584" grpId="0"/>
      <p:bldP spid="493585" grpId="0" animBg="1"/>
      <p:bldP spid="493586" grpId="0"/>
      <p:bldP spid="493587" grpId="0"/>
      <p:bldP spid="493588" grpId="0"/>
      <p:bldP spid="49359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loại giấc ngủ và giai đoạn ngủ</a:t>
            </a:r>
          </a:p>
        </p:txBody>
      </p:sp>
      <p:pic>
        <p:nvPicPr>
          <p:cNvPr id="3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825" y="1417955"/>
            <a:ext cx="8204835" cy="378206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55245" y="94615"/>
          <a:ext cx="9073515" cy="670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r:id="rId3" imgW="6781800" imgH="3930650" progId="Paint.Picture">
                  <p:embed/>
                </p:oleObj>
              </mc:Choice>
              <mc:Fallback>
                <p:oleObj r:id="rId3" imgW="6781800" imgH="39306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245" y="94615"/>
                        <a:ext cx="9073515" cy="670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3581400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 THỂ NGOÀI: </a:t>
            </a:r>
          </a:p>
          <a:p>
            <a:pPr>
              <a:defRPr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ủ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cống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Sylvius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–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–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>
              <a:defRPr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tủy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635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31775"/>
            <a:ext cx="8229600" cy="1139825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228600" y="1123950"/>
            <a:ext cx="1898650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THÂN NÃO: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39825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pic>
        <p:nvPicPr>
          <p:cNvPr id="76803" name="Picture 3" descr="than-nao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352800" y="914400"/>
            <a:ext cx="3271838" cy="57150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981200"/>
            <a:ext cx="7467600" cy="4495800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 THỂ NGOÀI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>
              <a:defRPr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Thùy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FontTx/>
              <a:buNone/>
              <a:defRPr/>
            </a:pP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 THỂ TRONG: </a:t>
            </a:r>
          </a:p>
          <a:p>
            <a:pPr>
              <a:defRPr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Vỏ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FontTx/>
              <a:buNone/>
              <a:defRPr/>
            </a:pP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NĂNG: </a:t>
            </a:r>
          </a:p>
          <a:p>
            <a:pPr>
              <a:defRPr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thăng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cử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0899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15900"/>
            <a:ext cx="8229600" cy="1139825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228600" y="1127125"/>
            <a:ext cx="1784350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TIỂU NÃO: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39825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pic>
        <p:nvPicPr>
          <p:cNvPr id="84995" name="Picture 6" descr="tieu-nao-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438400" y="2133600"/>
            <a:ext cx="5257800" cy="3881438"/>
          </a:xfrm>
          <a:noFill/>
        </p:spPr>
      </p:pic>
      <p:sp>
        <p:nvSpPr>
          <p:cNvPr id="522247" name="Text Box 7"/>
          <p:cNvSpPr txBox="1">
            <a:spLocks noChangeArrowheads="1"/>
          </p:cNvSpPr>
          <p:nvPr/>
        </p:nvSpPr>
        <p:spPr bwMode="auto">
          <a:xfrm>
            <a:off x="228600" y="838200"/>
            <a:ext cx="1793875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6- TIỂU NÃO:</a:t>
            </a:r>
          </a:p>
        </p:txBody>
      </p:sp>
      <p:sp>
        <p:nvSpPr>
          <p:cNvPr id="522248" name="Line 8"/>
          <p:cNvSpPr>
            <a:spLocks noChangeShapeType="1"/>
          </p:cNvSpPr>
          <p:nvPr/>
        </p:nvSpPr>
        <p:spPr bwMode="auto">
          <a:xfrm flipH="1" flipV="1">
            <a:off x="2590800" y="3200400"/>
            <a:ext cx="6858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22249" name="Text Box 9"/>
          <p:cNvSpPr txBox="1">
            <a:spLocks noChangeArrowheads="1"/>
          </p:cNvSpPr>
          <p:nvPr/>
        </p:nvSpPr>
        <p:spPr bwMode="auto">
          <a:xfrm>
            <a:off x="1149350" y="2833688"/>
            <a:ext cx="1404938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 XÁM</a:t>
            </a:r>
          </a:p>
        </p:txBody>
      </p:sp>
      <p:sp>
        <p:nvSpPr>
          <p:cNvPr id="522250" name="Line 10"/>
          <p:cNvSpPr>
            <a:spLocks noChangeShapeType="1"/>
          </p:cNvSpPr>
          <p:nvPr/>
        </p:nvSpPr>
        <p:spPr bwMode="auto">
          <a:xfrm flipH="1">
            <a:off x="2590800" y="4267200"/>
            <a:ext cx="1447800" cy="1524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22251" name="Text Box 11"/>
          <p:cNvSpPr txBox="1">
            <a:spLocks noChangeArrowheads="1"/>
          </p:cNvSpPr>
          <p:nvPr/>
        </p:nvSpPr>
        <p:spPr bwMode="auto">
          <a:xfrm>
            <a:off x="914400" y="5638800"/>
            <a:ext cx="16700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 TRẮNG</a:t>
            </a:r>
          </a:p>
        </p:txBody>
      </p:sp>
      <p:sp>
        <p:nvSpPr>
          <p:cNvPr id="522252" name="Text Box 12"/>
          <p:cNvSpPr txBox="1">
            <a:spLocks noChangeArrowheads="1"/>
          </p:cNvSpPr>
          <p:nvPr/>
        </p:nvSpPr>
        <p:spPr bwMode="auto">
          <a:xfrm>
            <a:off x="3962400" y="6262688"/>
            <a:ext cx="2559050" cy="36671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 SỐNG TIỂU NÃO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22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22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22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22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2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22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47" grpId="0"/>
      <p:bldP spid="522248" grpId="0" animBg="1"/>
      <p:bldP spid="522249" grpId="0"/>
      <p:bldP spid="522250" grpId="0" animBg="1"/>
      <p:bldP spid="522251" grpId="0"/>
      <p:bldP spid="52225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6"/>
          <p:cNvSpPr>
            <a:spLocks noGrp="1"/>
          </p:cNvSpPr>
          <p:nvPr>
            <p:ph type="title"/>
          </p:nvPr>
        </p:nvSpPr>
        <p:spPr>
          <a:xfrm>
            <a:off x="533400" y="2438400"/>
            <a:ext cx="8229600" cy="1143000"/>
          </a:xfrm>
        </p:spPr>
        <p:txBody>
          <a:bodyPr/>
          <a:lstStyle/>
          <a:p>
            <a:pPr algn="ctr"/>
            <a:r>
              <a:rPr lang="en-US" sz="4400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HỆ THẦN KINH</a:t>
            </a:r>
            <a:br>
              <a:rPr lang="en-US" sz="4400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4400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NGOẠI BIÊN</a:t>
            </a:r>
          </a:p>
        </p:txBody>
      </p:sp>
      <p:sp>
        <p:nvSpPr>
          <p:cNvPr id="9523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F091801-DB97-45E2-B5D3-C0008AE549BF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fld>
            <a:endParaRPr lang="en-US" alt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370" name="Picture 2" descr="phanbotkso"/>
          <p:cNvPicPr>
            <a:picLocks noChangeAspect="1" noChangeArrowheads="1"/>
          </p:cNvPicPr>
          <p:nvPr/>
        </p:nvPicPr>
        <p:blipFill>
          <a:blip r:embed="rId2"/>
          <a:srcRect l="11295" t="1764" r="15076" b="3023"/>
          <a:stretch>
            <a:fillRect/>
          </a:stretch>
        </p:blipFill>
        <p:spPr bwMode="auto">
          <a:xfrm>
            <a:off x="862013" y="1219200"/>
            <a:ext cx="4100512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0371" name="Text Box 3"/>
          <p:cNvSpPr txBox="1">
            <a:spLocks noChangeArrowheads="1"/>
          </p:cNvSpPr>
          <p:nvPr/>
        </p:nvSpPr>
        <p:spPr bwMode="auto">
          <a:xfrm>
            <a:off x="1066800" y="1524000"/>
            <a:ext cx="30480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chemeClr val="bg2"/>
                </a:solidFill>
                <a:latin typeface="VNI-Times" pitchFamily="2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570372" name="Text Box 4"/>
          <p:cNvSpPr txBox="1">
            <a:spLocks noChangeArrowheads="1"/>
          </p:cNvSpPr>
          <p:nvPr/>
        </p:nvSpPr>
        <p:spPr bwMode="auto">
          <a:xfrm>
            <a:off x="1509713" y="1581150"/>
            <a:ext cx="45720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FF00FF"/>
                </a:solidFill>
                <a:latin typeface="VNI-Times" pitchFamily="2" charset="0"/>
                <a:cs typeface="Times New Roman" panose="02020603050405020304" pitchFamily="18" charset="0"/>
              </a:rPr>
              <a:t>II</a:t>
            </a:r>
          </a:p>
        </p:txBody>
      </p:sp>
      <p:sp>
        <p:nvSpPr>
          <p:cNvPr id="570373" name="Text Box 5"/>
          <p:cNvSpPr txBox="1">
            <a:spLocks noChangeArrowheads="1"/>
          </p:cNvSpPr>
          <p:nvPr/>
        </p:nvSpPr>
        <p:spPr bwMode="auto">
          <a:xfrm>
            <a:off x="5257800" y="1247775"/>
            <a:ext cx="2895600" cy="338138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KHÖÙU GIAÙC</a:t>
            </a:r>
          </a:p>
        </p:txBody>
      </p:sp>
      <p:sp>
        <p:nvSpPr>
          <p:cNvPr id="570374" name="Text Box 6"/>
          <p:cNvSpPr txBox="1">
            <a:spLocks noChangeArrowheads="1"/>
          </p:cNvSpPr>
          <p:nvPr/>
        </p:nvSpPr>
        <p:spPr bwMode="auto">
          <a:xfrm>
            <a:off x="5257800" y="1628775"/>
            <a:ext cx="2895600" cy="338138"/>
          </a:xfrm>
          <a:prstGeom prst="rect">
            <a:avLst/>
          </a:prstGeom>
          <a:solidFill>
            <a:srgbClr val="FF00FF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THÒ GIAÙC</a:t>
            </a:r>
          </a:p>
        </p:txBody>
      </p:sp>
      <p:sp>
        <p:nvSpPr>
          <p:cNvPr id="570375" name="Text Box 7"/>
          <p:cNvSpPr txBox="1">
            <a:spLocks noChangeArrowheads="1"/>
          </p:cNvSpPr>
          <p:nvPr/>
        </p:nvSpPr>
        <p:spPr bwMode="auto">
          <a:xfrm>
            <a:off x="2547938" y="1695450"/>
            <a:ext cx="45720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chemeClr val="accent1"/>
                </a:solidFill>
                <a:latin typeface="VNI-Times" pitchFamily="2" charset="0"/>
                <a:cs typeface="Times New Roman" panose="02020603050405020304" pitchFamily="18" charset="0"/>
              </a:rPr>
              <a:t>III</a:t>
            </a:r>
          </a:p>
        </p:txBody>
      </p:sp>
      <p:sp>
        <p:nvSpPr>
          <p:cNvPr id="570376" name="Text Box 8"/>
          <p:cNvSpPr txBox="1">
            <a:spLocks noChangeArrowheads="1"/>
          </p:cNvSpPr>
          <p:nvPr/>
        </p:nvSpPr>
        <p:spPr bwMode="auto">
          <a:xfrm>
            <a:off x="5276850" y="2009775"/>
            <a:ext cx="2876550" cy="338138"/>
          </a:xfrm>
          <a:prstGeom prst="rect">
            <a:avLst/>
          </a:prstGeom>
          <a:solidFill>
            <a:srgbClr val="00CCFF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VAÄN NHAÕN</a:t>
            </a:r>
          </a:p>
        </p:txBody>
      </p:sp>
      <p:sp>
        <p:nvSpPr>
          <p:cNvPr id="570377" name="Text Box 9"/>
          <p:cNvSpPr txBox="1">
            <a:spLocks noChangeArrowheads="1"/>
          </p:cNvSpPr>
          <p:nvPr/>
        </p:nvSpPr>
        <p:spPr bwMode="auto">
          <a:xfrm>
            <a:off x="3062288" y="1905000"/>
            <a:ext cx="45720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FF9900"/>
                </a:solidFill>
                <a:latin typeface="VNI-Times" pitchFamily="2" charset="0"/>
                <a:cs typeface="Times New Roman" panose="02020603050405020304" pitchFamily="18" charset="0"/>
              </a:rPr>
              <a:t>IV</a:t>
            </a:r>
          </a:p>
        </p:txBody>
      </p:sp>
      <p:sp>
        <p:nvSpPr>
          <p:cNvPr id="570378" name="Text Box 10"/>
          <p:cNvSpPr txBox="1">
            <a:spLocks noChangeArrowheads="1"/>
          </p:cNvSpPr>
          <p:nvPr/>
        </p:nvSpPr>
        <p:spPr bwMode="auto">
          <a:xfrm>
            <a:off x="5257800" y="2390775"/>
            <a:ext cx="2895600" cy="338138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ROØNG ROÏC</a:t>
            </a:r>
          </a:p>
        </p:txBody>
      </p:sp>
      <p:sp>
        <p:nvSpPr>
          <p:cNvPr id="570379" name="Text Box 11"/>
          <p:cNvSpPr txBox="1">
            <a:spLocks noChangeArrowheads="1"/>
          </p:cNvSpPr>
          <p:nvPr/>
        </p:nvSpPr>
        <p:spPr bwMode="auto">
          <a:xfrm>
            <a:off x="3276600" y="2262188"/>
            <a:ext cx="609600" cy="338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09900"/>
                </a:solidFill>
                <a:latin typeface="VNI-Times" pitchFamily="2" charset="0"/>
                <a:cs typeface="Times New Roman" panose="02020603050405020304" pitchFamily="18" charset="0"/>
              </a:rPr>
              <a:t>V</a:t>
            </a:r>
          </a:p>
        </p:txBody>
      </p:sp>
      <p:sp>
        <p:nvSpPr>
          <p:cNvPr id="570380" name="Text Box 12"/>
          <p:cNvSpPr txBox="1">
            <a:spLocks noChangeArrowheads="1"/>
          </p:cNvSpPr>
          <p:nvPr/>
        </p:nvSpPr>
        <p:spPr bwMode="auto">
          <a:xfrm>
            <a:off x="5257800" y="2771775"/>
            <a:ext cx="2895600" cy="338138"/>
          </a:xfrm>
          <a:prstGeom prst="rect">
            <a:avLst/>
          </a:prstGeom>
          <a:solidFill>
            <a:srgbClr val="33CC33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SINH BA</a:t>
            </a:r>
          </a:p>
        </p:txBody>
      </p:sp>
      <p:sp>
        <p:nvSpPr>
          <p:cNvPr id="570381" name="Text Box 13"/>
          <p:cNvSpPr txBox="1">
            <a:spLocks noChangeArrowheads="1"/>
          </p:cNvSpPr>
          <p:nvPr/>
        </p:nvSpPr>
        <p:spPr bwMode="auto">
          <a:xfrm>
            <a:off x="2438400" y="2392363"/>
            <a:ext cx="457200" cy="338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9933FF"/>
                </a:solidFill>
                <a:latin typeface="VNI-Times" pitchFamily="2" charset="0"/>
                <a:cs typeface="Times New Roman" panose="02020603050405020304" pitchFamily="18" charset="0"/>
              </a:rPr>
              <a:t>VI</a:t>
            </a:r>
          </a:p>
        </p:txBody>
      </p:sp>
      <p:sp>
        <p:nvSpPr>
          <p:cNvPr id="570382" name="Text Box 14"/>
          <p:cNvSpPr txBox="1">
            <a:spLocks noChangeArrowheads="1"/>
          </p:cNvSpPr>
          <p:nvPr/>
        </p:nvSpPr>
        <p:spPr bwMode="auto">
          <a:xfrm>
            <a:off x="5257800" y="3152775"/>
            <a:ext cx="2895600" cy="338138"/>
          </a:xfrm>
          <a:prstGeom prst="rect">
            <a:avLst/>
          </a:prstGeom>
          <a:solidFill>
            <a:srgbClr val="9933FF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V.N. NGOAØI</a:t>
            </a:r>
          </a:p>
        </p:txBody>
      </p:sp>
      <p:sp>
        <p:nvSpPr>
          <p:cNvPr id="570383" name="Text Box 15"/>
          <p:cNvSpPr txBox="1">
            <a:spLocks noChangeArrowheads="1"/>
          </p:cNvSpPr>
          <p:nvPr/>
        </p:nvSpPr>
        <p:spPr bwMode="auto">
          <a:xfrm>
            <a:off x="2609850" y="3201988"/>
            <a:ext cx="609600" cy="338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FF0066"/>
                </a:solidFill>
                <a:latin typeface="VNI-Times" pitchFamily="2" charset="0"/>
                <a:cs typeface="Times New Roman" panose="02020603050405020304" pitchFamily="18" charset="0"/>
              </a:rPr>
              <a:t>VII</a:t>
            </a:r>
          </a:p>
        </p:txBody>
      </p:sp>
      <p:sp>
        <p:nvSpPr>
          <p:cNvPr id="570384" name="Text Box 16"/>
          <p:cNvSpPr txBox="1">
            <a:spLocks noChangeArrowheads="1"/>
          </p:cNvSpPr>
          <p:nvPr/>
        </p:nvSpPr>
        <p:spPr bwMode="auto">
          <a:xfrm>
            <a:off x="5257800" y="3519488"/>
            <a:ext cx="2895600" cy="338137"/>
          </a:xfrm>
          <a:prstGeom prst="rect">
            <a:avLst/>
          </a:prstGeom>
          <a:solidFill>
            <a:srgbClr val="FF0066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MAËT</a:t>
            </a:r>
          </a:p>
        </p:txBody>
      </p:sp>
      <p:sp>
        <p:nvSpPr>
          <p:cNvPr id="570385" name="Text Box 17"/>
          <p:cNvSpPr txBox="1">
            <a:spLocks noChangeArrowheads="1"/>
          </p:cNvSpPr>
          <p:nvPr/>
        </p:nvSpPr>
        <p:spPr bwMode="auto">
          <a:xfrm>
            <a:off x="4038600" y="3090863"/>
            <a:ext cx="685800" cy="338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FF6699"/>
                </a:solidFill>
                <a:latin typeface="VNI-Times" pitchFamily="2" charset="0"/>
                <a:cs typeface="Times New Roman" panose="02020603050405020304" pitchFamily="18" charset="0"/>
              </a:rPr>
              <a:t>VII’</a:t>
            </a:r>
          </a:p>
        </p:txBody>
      </p:sp>
      <p:sp>
        <p:nvSpPr>
          <p:cNvPr id="570386" name="Text Box 18"/>
          <p:cNvSpPr txBox="1">
            <a:spLocks noChangeArrowheads="1"/>
          </p:cNvSpPr>
          <p:nvPr/>
        </p:nvSpPr>
        <p:spPr bwMode="auto">
          <a:xfrm>
            <a:off x="5257800" y="3890963"/>
            <a:ext cx="2895600" cy="338137"/>
          </a:xfrm>
          <a:prstGeom prst="rect">
            <a:avLst/>
          </a:prstGeom>
          <a:solidFill>
            <a:srgbClr val="FF6699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TRUNG GIAN</a:t>
            </a:r>
          </a:p>
        </p:txBody>
      </p:sp>
      <p:sp>
        <p:nvSpPr>
          <p:cNvPr id="570387" name="Text Box 19"/>
          <p:cNvSpPr txBox="1">
            <a:spLocks noChangeArrowheads="1"/>
          </p:cNvSpPr>
          <p:nvPr/>
        </p:nvSpPr>
        <p:spPr bwMode="auto">
          <a:xfrm>
            <a:off x="3376613" y="3916363"/>
            <a:ext cx="585787" cy="338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066FF"/>
                </a:solidFill>
                <a:latin typeface="VNI-Times" pitchFamily="2" charset="0"/>
                <a:cs typeface="Times New Roman" panose="02020603050405020304" pitchFamily="18" charset="0"/>
              </a:rPr>
              <a:t>VIII</a:t>
            </a:r>
          </a:p>
        </p:txBody>
      </p:sp>
      <p:sp>
        <p:nvSpPr>
          <p:cNvPr id="570388" name="Text Box 20"/>
          <p:cNvSpPr txBox="1">
            <a:spLocks noChangeArrowheads="1"/>
          </p:cNvSpPr>
          <p:nvPr/>
        </p:nvSpPr>
        <p:spPr bwMode="auto">
          <a:xfrm>
            <a:off x="5257800" y="4262438"/>
            <a:ext cx="2895600" cy="338137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TÑ – OÁC TAI</a:t>
            </a:r>
          </a:p>
        </p:txBody>
      </p:sp>
      <p:sp>
        <p:nvSpPr>
          <p:cNvPr id="570389" name="Text Box 21"/>
          <p:cNvSpPr txBox="1">
            <a:spLocks noChangeArrowheads="1"/>
          </p:cNvSpPr>
          <p:nvPr/>
        </p:nvSpPr>
        <p:spPr bwMode="auto">
          <a:xfrm>
            <a:off x="3062288" y="4602163"/>
            <a:ext cx="442912" cy="338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FF6600"/>
                </a:solidFill>
                <a:latin typeface="VNI-Times" pitchFamily="2" charset="0"/>
                <a:cs typeface="Times New Roman" panose="02020603050405020304" pitchFamily="18" charset="0"/>
              </a:rPr>
              <a:t>IX</a:t>
            </a:r>
          </a:p>
        </p:txBody>
      </p:sp>
      <p:sp>
        <p:nvSpPr>
          <p:cNvPr id="570390" name="Text Box 22"/>
          <p:cNvSpPr txBox="1">
            <a:spLocks noChangeArrowheads="1"/>
          </p:cNvSpPr>
          <p:nvPr/>
        </p:nvSpPr>
        <p:spPr bwMode="auto">
          <a:xfrm>
            <a:off x="5257800" y="4629150"/>
            <a:ext cx="2895600" cy="338138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THIEÄT HAÀU</a:t>
            </a:r>
          </a:p>
        </p:txBody>
      </p:sp>
      <p:sp>
        <p:nvSpPr>
          <p:cNvPr id="570391" name="Text Box 23"/>
          <p:cNvSpPr txBox="1">
            <a:spLocks noChangeArrowheads="1"/>
          </p:cNvSpPr>
          <p:nvPr/>
        </p:nvSpPr>
        <p:spPr bwMode="auto">
          <a:xfrm>
            <a:off x="2957513" y="5745163"/>
            <a:ext cx="319087" cy="338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008080"/>
                </a:solidFill>
                <a:latin typeface="VNI-Times" pitchFamily="2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570392" name="Text Box 24"/>
          <p:cNvSpPr txBox="1">
            <a:spLocks noChangeArrowheads="1"/>
          </p:cNvSpPr>
          <p:nvPr/>
        </p:nvSpPr>
        <p:spPr bwMode="auto">
          <a:xfrm>
            <a:off x="5257800" y="4981575"/>
            <a:ext cx="2895600" cy="338138"/>
          </a:xfrm>
          <a:prstGeom prst="rect">
            <a:avLst/>
          </a:prstGeom>
          <a:solidFill>
            <a:srgbClr val="00808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LANG THANG</a:t>
            </a:r>
          </a:p>
        </p:txBody>
      </p:sp>
      <p:sp>
        <p:nvSpPr>
          <p:cNvPr id="570393" name="Text Box 25"/>
          <p:cNvSpPr txBox="1">
            <a:spLocks noChangeArrowheads="1"/>
          </p:cNvSpPr>
          <p:nvPr/>
        </p:nvSpPr>
        <p:spPr bwMode="auto">
          <a:xfrm>
            <a:off x="1862138" y="5111750"/>
            <a:ext cx="428625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CC0000"/>
                </a:solidFill>
                <a:latin typeface="VNI-Times" pitchFamily="2" charset="0"/>
                <a:cs typeface="Times New Roman" panose="02020603050405020304" pitchFamily="18" charset="0"/>
              </a:rPr>
              <a:t>XI</a:t>
            </a:r>
          </a:p>
        </p:txBody>
      </p:sp>
      <p:sp>
        <p:nvSpPr>
          <p:cNvPr id="570394" name="Text Box 26"/>
          <p:cNvSpPr txBox="1">
            <a:spLocks noChangeArrowheads="1"/>
          </p:cNvSpPr>
          <p:nvPr/>
        </p:nvSpPr>
        <p:spPr bwMode="auto">
          <a:xfrm>
            <a:off x="5257800" y="5376863"/>
            <a:ext cx="2895600" cy="338137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PHUÏ</a:t>
            </a:r>
          </a:p>
        </p:txBody>
      </p:sp>
      <p:sp>
        <p:nvSpPr>
          <p:cNvPr id="570395" name="Text Box 27"/>
          <p:cNvSpPr txBox="1">
            <a:spLocks noChangeArrowheads="1"/>
          </p:cNvSpPr>
          <p:nvPr/>
        </p:nvSpPr>
        <p:spPr bwMode="auto">
          <a:xfrm>
            <a:off x="1371600" y="5287963"/>
            <a:ext cx="561975" cy="338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3333CC"/>
                </a:solidFill>
                <a:latin typeface="VNI-Times" pitchFamily="2" charset="0"/>
                <a:cs typeface="Times New Roman" panose="02020603050405020304" pitchFamily="18" charset="0"/>
              </a:rPr>
              <a:t>XII</a:t>
            </a:r>
          </a:p>
        </p:txBody>
      </p:sp>
      <p:sp>
        <p:nvSpPr>
          <p:cNvPr id="570396" name="Text Box 28"/>
          <p:cNvSpPr txBox="1">
            <a:spLocks noChangeArrowheads="1"/>
          </p:cNvSpPr>
          <p:nvPr/>
        </p:nvSpPr>
        <p:spPr bwMode="auto">
          <a:xfrm>
            <a:off x="5257800" y="5791200"/>
            <a:ext cx="2895600" cy="338138"/>
          </a:xfrm>
          <a:prstGeom prst="rect">
            <a:avLst/>
          </a:prstGeom>
          <a:solidFill>
            <a:srgbClr val="3333CC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NI-Times" pitchFamily="2" charset="0"/>
                <a:cs typeface="Times New Roman" panose="02020603050405020304" pitchFamily="18" charset="0"/>
              </a:rPr>
              <a:t>THAÀN KINH HAÏ THIEÄT</a:t>
            </a:r>
          </a:p>
        </p:txBody>
      </p:sp>
      <p:sp>
        <p:nvSpPr>
          <p:cNvPr id="96285" name="Rectangle 29"/>
          <p:cNvSpPr>
            <a:spLocks noChangeArrowheads="1"/>
          </p:cNvSpPr>
          <p:nvPr/>
        </p:nvSpPr>
        <p:spPr bwMode="auto">
          <a:xfrm>
            <a:off x="457200" y="76200"/>
            <a:ext cx="8229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 anchorCtr="1"/>
          <a:lstStyle/>
          <a:p>
            <a:pPr algn="ctr" eaLnBrk="1" hangingPunct="1"/>
            <a:r>
              <a:rPr lang="en-US" sz="4000" b="1" dirty="0">
                <a:latin typeface="VNI-Times" pitchFamily="2" charset="0"/>
                <a:cs typeface="Times New Roman" panose="02020603050405020304" pitchFamily="18" charset="0"/>
              </a:rPr>
              <a:t>12 ĐOÂI THẦN KINH SỌ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0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0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70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70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70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70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70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70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70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70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70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70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70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70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70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70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70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70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570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570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570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70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570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570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570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570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570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71" grpId="0"/>
      <p:bldP spid="570372" grpId="0"/>
      <p:bldP spid="570373" grpId="0" animBg="1"/>
      <p:bldP spid="570374" grpId="0" animBg="1"/>
      <p:bldP spid="570375" grpId="0"/>
      <p:bldP spid="570376" grpId="0" animBg="1"/>
      <p:bldP spid="570377" grpId="0"/>
      <p:bldP spid="570378" grpId="0" animBg="1"/>
      <p:bldP spid="570379" grpId="0"/>
      <p:bldP spid="570380" grpId="0" animBg="1"/>
      <p:bldP spid="570381" grpId="0"/>
      <p:bldP spid="570382" grpId="0" animBg="1"/>
      <p:bldP spid="570383" grpId="0"/>
      <p:bldP spid="570384" grpId="0" animBg="1"/>
      <p:bldP spid="570385" grpId="0"/>
      <p:bldP spid="570386" grpId="0" animBg="1"/>
      <p:bldP spid="570387" grpId="0"/>
      <p:bldP spid="570388" grpId="0" animBg="1"/>
      <p:bldP spid="570389" grpId="0"/>
      <p:bldP spid="570390" grpId="0" animBg="1"/>
      <p:bldP spid="570391" grpId="0"/>
      <p:bldP spid="570392" grpId="0" animBg="1"/>
      <p:bldP spid="570393" grpId="0"/>
      <p:bldP spid="570394" grpId="0" animBg="1"/>
      <p:bldP spid="570395" grpId="0"/>
      <p:bldP spid="57039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39825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ĐÔI THẦN KINH SỌ</a:t>
            </a:r>
          </a:p>
        </p:txBody>
      </p:sp>
      <p:grpSp>
        <p:nvGrpSpPr>
          <p:cNvPr id="2" name="Organization Chart 3"/>
          <p:cNvGrpSpPr/>
          <p:nvPr/>
        </p:nvGrpSpPr>
        <p:grpSpPr bwMode="auto">
          <a:xfrm>
            <a:off x="457200" y="1617663"/>
            <a:ext cx="8229600" cy="4491037"/>
            <a:chOff x="288" y="1019"/>
            <a:chExt cx="2880" cy="720"/>
          </a:xfrm>
        </p:grpSpPr>
        <p:cxnSp>
          <p:nvCxnSpPr>
            <p:cNvPr id="97284" name="_s2052"/>
            <p:cNvCxnSpPr>
              <a:cxnSpLocks noChangeShapeType="1"/>
              <a:stCxn id="97290" idx="0"/>
              <a:endCxn id="97287" idx="2"/>
            </p:cNvCxnSpPr>
            <p:nvPr/>
          </p:nvCxnSpPr>
          <p:spPr bwMode="auto">
            <a:xfrm rot="5400000" flipH="1">
              <a:off x="2162" y="875"/>
              <a:ext cx="140" cy="1008"/>
            </a:xfrm>
            <a:prstGeom prst="bentConnector3">
              <a:avLst>
                <a:gd name="adj1" fmla="val 13139"/>
              </a:avLst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cxnSp>
          <p:nvCxnSpPr>
            <p:cNvPr id="97285" name="_s2053"/>
            <p:cNvCxnSpPr>
              <a:cxnSpLocks noChangeShapeType="1"/>
              <a:stCxn id="97289" idx="0"/>
              <a:endCxn id="97287" idx="2"/>
            </p:cNvCxnSpPr>
            <p:nvPr/>
          </p:nvCxnSpPr>
          <p:spPr bwMode="auto">
            <a:xfrm rot="-5400000">
              <a:off x="1659" y="1378"/>
              <a:ext cx="140" cy="1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</a:ln>
          </p:spPr>
        </p:cxnSp>
        <p:cxnSp>
          <p:nvCxnSpPr>
            <p:cNvPr id="97286" name="_s2054"/>
            <p:cNvCxnSpPr>
              <a:cxnSpLocks noChangeShapeType="1"/>
              <a:stCxn id="97288" idx="0"/>
              <a:endCxn id="97287" idx="2"/>
            </p:cNvCxnSpPr>
            <p:nvPr/>
          </p:nvCxnSpPr>
          <p:spPr bwMode="auto">
            <a:xfrm rot="-5400000">
              <a:off x="1154" y="875"/>
              <a:ext cx="140" cy="1008"/>
            </a:xfrm>
            <a:prstGeom prst="bentConnector3">
              <a:avLst>
                <a:gd name="adj1" fmla="val 13139"/>
              </a:avLst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sp>
          <p:nvSpPr>
            <p:cNvPr id="97287" name="_s2055"/>
            <p:cNvSpPr>
              <a:spLocks noChangeArrowheads="1"/>
            </p:cNvSpPr>
            <p:nvPr/>
          </p:nvSpPr>
          <p:spPr bwMode="auto">
            <a:xfrm>
              <a:off x="1296" y="1019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195"/>
              </a:srgbClr>
            </a:solidFill>
            <a:ln w="28575">
              <a:solidFill>
                <a:srgbClr val="FF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</a:t>
              </a:r>
            </a:p>
            <a:p>
              <a:pPr algn="ctr"/>
              <a:r>
                <a:rPr lang="en-US" sz="24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CẢM GIÁC</a:t>
              </a:r>
            </a:p>
          </p:txBody>
        </p:sp>
        <p:sp>
          <p:nvSpPr>
            <p:cNvPr id="97288" name="_s2056"/>
            <p:cNvSpPr>
              <a:spLocks noChangeArrowheads="1"/>
            </p:cNvSpPr>
            <p:nvPr/>
          </p:nvSpPr>
          <p:spPr bwMode="auto">
            <a:xfrm>
              <a:off x="288" y="1451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21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I</a:t>
              </a:r>
            </a:p>
            <a:p>
              <a:pPr algn="ctr"/>
              <a:r>
                <a:rPr lang="en-US" sz="21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KHỨU GIÁC</a:t>
              </a:r>
            </a:p>
          </p:txBody>
        </p:sp>
        <p:sp>
          <p:nvSpPr>
            <p:cNvPr id="97289" name="_s2057"/>
            <p:cNvSpPr>
              <a:spLocks noChangeArrowheads="1"/>
            </p:cNvSpPr>
            <p:nvPr/>
          </p:nvSpPr>
          <p:spPr bwMode="auto">
            <a:xfrm>
              <a:off x="1296" y="1451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21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II</a:t>
              </a:r>
            </a:p>
            <a:p>
              <a:pPr algn="ctr"/>
              <a:r>
                <a:rPr lang="en-US" sz="21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THỊ GIÁC</a:t>
              </a:r>
            </a:p>
          </p:txBody>
        </p:sp>
        <p:sp>
          <p:nvSpPr>
            <p:cNvPr id="97290" name="_s2058"/>
            <p:cNvSpPr>
              <a:spLocks noChangeArrowheads="1"/>
            </p:cNvSpPr>
            <p:nvPr/>
          </p:nvSpPr>
          <p:spPr bwMode="auto">
            <a:xfrm>
              <a:off x="2304" y="1451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21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VIII</a:t>
              </a:r>
            </a:p>
            <a:p>
              <a:pPr algn="ctr"/>
              <a:r>
                <a:rPr lang="en-US" sz="21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TIỀN ĐÌNH</a:t>
              </a:r>
            </a:p>
            <a:p>
              <a:pPr algn="ctr"/>
              <a:r>
                <a:rPr lang="en-US" sz="21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ỐC TAI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" y="1062990"/>
            <a:ext cx="812471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 thần kinh số 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92580"/>
            <a:ext cx="8315960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 thần kinh số II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1571625" y="1417955"/>
          <a:ext cx="6148705" cy="5085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r:id="rId3" imgW="4699000" imgH="3886200" progId="Paint.Picture">
                  <p:embed/>
                </p:oleObj>
              </mc:Choice>
              <mc:Fallback>
                <p:oleObj r:id="rId3" imgW="4699000" imgH="38862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1625" y="1417955"/>
                        <a:ext cx="6148705" cy="5085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65" y="73660"/>
            <a:ext cx="9035415" cy="662241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350" y="336550"/>
            <a:ext cx="6257925" cy="58801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 thần kinh số VIII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220" y="1828165"/>
            <a:ext cx="7204710" cy="377063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02" name="Organization Chart 3"/>
          <p:cNvGrpSpPr/>
          <p:nvPr/>
        </p:nvGrpSpPr>
        <p:grpSpPr bwMode="auto">
          <a:xfrm>
            <a:off x="228600" y="1651000"/>
            <a:ext cx="8686800" cy="4521200"/>
            <a:chOff x="288" y="1015"/>
            <a:chExt cx="4895" cy="720"/>
          </a:xfrm>
        </p:grpSpPr>
        <p:cxnSp>
          <p:nvCxnSpPr>
            <p:cNvPr id="102404" name="_s3076"/>
            <p:cNvCxnSpPr>
              <a:cxnSpLocks noChangeShapeType="1"/>
              <a:stCxn id="102414" idx="0"/>
              <a:endCxn id="102409" idx="2"/>
            </p:cNvCxnSpPr>
            <p:nvPr/>
          </p:nvCxnSpPr>
          <p:spPr bwMode="auto">
            <a:xfrm rot="5400000" flipH="1">
              <a:off x="3674" y="367"/>
              <a:ext cx="140" cy="2015"/>
            </a:xfrm>
            <a:prstGeom prst="bentConnector3">
              <a:avLst>
                <a:gd name="adj1" fmla="val 13042"/>
              </a:avLst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cxnSp>
          <p:nvCxnSpPr>
            <p:cNvPr id="102405" name="_s3077"/>
            <p:cNvCxnSpPr>
              <a:cxnSpLocks noChangeShapeType="1"/>
              <a:stCxn id="102413" idx="0"/>
              <a:endCxn id="102409" idx="2"/>
            </p:cNvCxnSpPr>
            <p:nvPr/>
          </p:nvCxnSpPr>
          <p:spPr bwMode="auto">
            <a:xfrm rot="5400000" flipH="1">
              <a:off x="3171" y="870"/>
              <a:ext cx="140" cy="1009"/>
            </a:xfrm>
            <a:prstGeom prst="bentConnector3">
              <a:avLst>
                <a:gd name="adj1" fmla="val 13042"/>
              </a:avLst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cxnSp>
          <p:nvCxnSpPr>
            <p:cNvPr id="102406" name="_s3078"/>
            <p:cNvCxnSpPr>
              <a:cxnSpLocks noChangeShapeType="1"/>
              <a:stCxn id="102412" idx="0"/>
              <a:endCxn id="102409" idx="2"/>
            </p:cNvCxnSpPr>
            <p:nvPr/>
          </p:nvCxnSpPr>
          <p:spPr bwMode="auto">
            <a:xfrm rot="5400000" flipH="1">
              <a:off x="2667" y="1374"/>
              <a:ext cx="140" cy="1"/>
            </a:xfrm>
            <a:prstGeom prst="bentConnector3">
              <a:avLst>
                <a:gd name="adj1" fmla="val 13042"/>
              </a:avLst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cxnSp>
          <p:nvCxnSpPr>
            <p:cNvPr id="102407" name="_s3079"/>
            <p:cNvCxnSpPr>
              <a:cxnSpLocks noChangeShapeType="1"/>
              <a:stCxn id="102411" idx="0"/>
              <a:endCxn id="102409" idx="2"/>
            </p:cNvCxnSpPr>
            <p:nvPr/>
          </p:nvCxnSpPr>
          <p:spPr bwMode="auto">
            <a:xfrm rot="-5400000">
              <a:off x="2163" y="871"/>
              <a:ext cx="140" cy="1007"/>
            </a:xfrm>
            <a:prstGeom prst="bentConnector3">
              <a:avLst>
                <a:gd name="adj1" fmla="val 13042"/>
              </a:avLst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cxnSp>
          <p:nvCxnSpPr>
            <p:cNvPr id="102408" name="_s3080"/>
            <p:cNvCxnSpPr>
              <a:cxnSpLocks noChangeShapeType="1"/>
              <a:stCxn id="102410" idx="0"/>
              <a:endCxn id="102409" idx="2"/>
            </p:cNvCxnSpPr>
            <p:nvPr/>
          </p:nvCxnSpPr>
          <p:spPr bwMode="auto">
            <a:xfrm rot="-5400000">
              <a:off x="1658" y="367"/>
              <a:ext cx="140" cy="2016"/>
            </a:xfrm>
            <a:prstGeom prst="bentConnector3">
              <a:avLst>
                <a:gd name="adj1" fmla="val 13042"/>
              </a:avLst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sp>
          <p:nvSpPr>
            <p:cNvPr id="102409" name="_s3081"/>
            <p:cNvSpPr>
              <a:spLocks noChangeArrowheads="1"/>
            </p:cNvSpPr>
            <p:nvPr/>
          </p:nvSpPr>
          <p:spPr bwMode="auto">
            <a:xfrm>
              <a:off x="2303" y="1015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195"/>
              </a:srgbClr>
            </a:solidFill>
            <a:ln w="28575">
              <a:solidFill>
                <a:srgbClr val="FF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2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</a:t>
              </a:r>
            </a:p>
            <a:p>
              <a:pPr algn="ctr"/>
              <a:r>
                <a:rPr lang="en-US" sz="2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VẬN ĐỘNG</a:t>
              </a:r>
            </a:p>
          </p:txBody>
        </p:sp>
        <p:sp>
          <p:nvSpPr>
            <p:cNvPr id="102410" name="_s3082"/>
            <p:cNvSpPr>
              <a:spLocks noChangeArrowheads="1"/>
            </p:cNvSpPr>
            <p:nvPr/>
          </p:nvSpPr>
          <p:spPr bwMode="auto">
            <a:xfrm>
              <a:off x="288" y="1447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III</a:t>
              </a:r>
            </a:p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VẬN NHÃN</a:t>
              </a:r>
            </a:p>
          </p:txBody>
        </p:sp>
        <p:sp>
          <p:nvSpPr>
            <p:cNvPr id="102411" name="_s3083"/>
            <p:cNvSpPr>
              <a:spLocks noChangeArrowheads="1"/>
            </p:cNvSpPr>
            <p:nvPr/>
          </p:nvSpPr>
          <p:spPr bwMode="auto">
            <a:xfrm>
              <a:off x="1296" y="1447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IV</a:t>
              </a:r>
            </a:p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RÒNG RỌC</a:t>
              </a:r>
            </a:p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(Nhỏ nhất)</a:t>
              </a:r>
            </a:p>
          </p:txBody>
        </p:sp>
        <p:sp>
          <p:nvSpPr>
            <p:cNvPr id="102412" name="_s3084"/>
            <p:cNvSpPr>
              <a:spLocks noChangeArrowheads="1"/>
            </p:cNvSpPr>
            <p:nvPr/>
          </p:nvSpPr>
          <p:spPr bwMode="auto">
            <a:xfrm>
              <a:off x="2304" y="1447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VI</a:t>
              </a:r>
            </a:p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VẬN NHÃN</a:t>
              </a:r>
            </a:p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NGOÀI</a:t>
              </a:r>
            </a:p>
          </p:txBody>
        </p:sp>
        <p:sp>
          <p:nvSpPr>
            <p:cNvPr id="102413" name="_s3085"/>
            <p:cNvSpPr>
              <a:spLocks noChangeArrowheads="1"/>
            </p:cNvSpPr>
            <p:nvPr/>
          </p:nvSpPr>
          <p:spPr bwMode="auto">
            <a:xfrm>
              <a:off x="3312" y="1447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XI</a:t>
              </a:r>
            </a:p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PHỤ</a:t>
              </a:r>
            </a:p>
          </p:txBody>
        </p:sp>
        <p:sp>
          <p:nvSpPr>
            <p:cNvPr id="102414" name="_s3086"/>
            <p:cNvSpPr>
              <a:spLocks noChangeArrowheads="1"/>
            </p:cNvSpPr>
            <p:nvPr/>
          </p:nvSpPr>
          <p:spPr bwMode="auto">
            <a:xfrm>
              <a:off x="4320" y="1447"/>
              <a:ext cx="863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XII</a:t>
              </a:r>
            </a:p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VẬN ĐỘNG</a:t>
              </a:r>
            </a:p>
            <a:p>
              <a:pPr algn="ctr"/>
              <a:r>
                <a:rPr lang="en-US" sz="19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LƯỠI</a:t>
              </a:r>
            </a:p>
          </p:txBody>
        </p:sp>
      </p:grpSp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39825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ĐÔI THẦN KINH SỌ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 thần kinh số III, IV, VI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095" y="1155065"/>
            <a:ext cx="7623175" cy="499491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40" y="54610"/>
            <a:ext cx="8888730" cy="66865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 thần kinh số XI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8085" y="1299845"/>
            <a:ext cx="4476750" cy="533654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 thần kinh số XII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505" y="1548130"/>
            <a:ext cx="6947535" cy="43230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/>
          <p:nvPr/>
        </p:nvGraphicFramePr>
        <p:xfrm>
          <a:off x="4712970" y="1807210"/>
          <a:ext cx="4223385" cy="4554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r:id="rId3" imgW="4127500" imgH="3162300" progId="Paint.Picture">
                  <p:embed/>
                </p:oleObj>
              </mc:Choice>
              <mc:Fallback>
                <p:oleObj r:id="rId3" imgW="4127500" imgH="3162300" progId="Paint.Picture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12970" y="1807210"/>
                        <a:ext cx="4223385" cy="4554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/>
          <p:nvPr/>
        </p:nvGraphicFramePr>
        <p:xfrm>
          <a:off x="110490" y="1807210"/>
          <a:ext cx="4714240" cy="455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r:id="rId5" imgW="5480050" imgH="3352800" progId="Paint.Picture">
                  <p:embed/>
                </p:oleObj>
              </mc:Choice>
              <mc:Fallback>
                <p:oleObj r:id="rId5" imgW="5480050" imgH="33528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490" y="1807210"/>
                        <a:ext cx="4714240" cy="4554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529590" y="520065"/>
            <a:ext cx="80587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TẠO VÀ SỰ TRUYỀN TIN QUA SINAP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98" name="Organization Chart 3"/>
          <p:cNvGrpSpPr/>
          <p:nvPr/>
        </p:nvGrpSpPr>
        <p:grpSpPr bwMode="auto">
          <a:xfrm>
            <a:off x="457200" y="1604963"/>
            <a:ext cx="8229600" cy="4503737"/>
            <a:chOff x="288" y="1017"/>
            <a:chExt cx="3888" cy="720"/>
          </a:xfrm>
        </p:grpSpPr>
        <p:cxnSp>
          <p:nvCxnSpPr>
            <p:cNvPr id="106500" name="_s4100"/>
            <p:cNvCxnSpPr>
              <a:cxnSpLocks noChangeShapeType="1"/>
              <a:stCxn id="106508" idx="0"/>
              <a:endCxn id="106504" idx="2"/>
            </p:cNvCxnSpPr>
            <p:nvPr/>
          </p:nvCxnSpPr>
          <p:spPr bwMode="auto">
            <a:xfrm rot="5400000" flipH="1">
              <a:off x="2918" y="621"/>
              <a:ext cx="140" cy="1512"/>
            </a:xfrm>
            <a:prstGeom prst="bentConnector3">
              <a:avLst>
                <a:gd name="adj1" fmla="val 13093"/>
              </a:avLst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cxnSp>
          <p:nvCxnSpPr>
            <p:cNvPr id="106501" name="_s4101"/>
            <p:cNvCxnSpPr>
              <a:cxnSpLocks noChangeShapeType="1"/>
              <a:stCxn id="106507" idx="0"/>
              <a:endCxn id="106504" idx="2"/>
            </p:cNvCxnSpPr>
            <p:nvPr/>
          </p:nvCxnSpPr>
          <p:spPr bwMode="auto">
            <a:xfrm rot="5400000" flipH="1">
              <a:off x="2414" y="1125"/>
              <a:ext cx="140" cy="504"/>
            </a:xfrm>
            <a:prstGeom prst="bentConnector3">
              <a:avLst>
                <a:gd name="adj1" fmla="val 13093"/>
              </a:avLst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cxnSp>
          <p:nvCxnSpPr>
            <p:cNvPr id="106502" name="_s4102"/>
            <p:cNvCxnSpPr>
              <a:cxnSpLocks noChangeShapeType="1"/>
              <a:stCxn id="106506" idx="0"/>
              <a:endCxn id="106504" idx="2"/>
            </p:cNvCxnSpPr>
            <p:nvPr/>
          </p:nvCxnSpPr>
          <p:spPr bwMode="auto">
            <a:xfrm rot="-5400000">
              <a:off x="1910" y="1125"/>
              <a:ext cx="140" cy="504"/>
            </a:xfrm>
            <a:prstGeom prst="bentConnector3">
              <a:avLst>
                <a:gd name="adj1" fmla="val 13093"/>
              </a:avLst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cxnSp>
          <p:nvCxnSpPr>
            <p:cNvPr id="106503" name="_s4103"/>
            <p:cNvCxnSpPr>
              <a:cxnSpLocks noChangeShapeType="1"/>
              <a:stCxn id="106505" idx="0"/>
              <a:endCxn id="106504" idx="2"/>
            </p:cNvCxnSpPr>
            <p:nvPr/>
          </p:nvCxnSpPr>
          <p:spPr bwMode="auto">
            <a:xfrm rot="-5400000">
              <a:off x="1406" y="621"/>
              <a:ext cx="140" cy="1512"/>
            </a:xfrm>
            <a:prstGeom prst="bentConnector3">
              <a:avLst>
                <a:gd name="adj1" fmla="val 13093"/>
              </a:avLst>
            </a:prstGeom>
            <a:noFill/>
            <a:ln w="38100">
              <a:solidFill>
                <a:schemeClr val="tx1"/>
              </a:solidFill>
              <a:miter lim="800000"/>
            </a:ln>
          </p:spPr>
        </p:cxnSp>
        <p:sp>
          <p:nvSpPr>
            <p:cNvPr id="106504" name="_s4104"/>
            <p:cNvSpPr>
              <a:spLocks noChangeArrowheads="1"/>
            </p:cNvSpPr>
            <p:nvPr/>
          </p:nvSpPr>
          <p:spPr bwMode="auto">
            <a:xfrm>
              <a:off x="1800" y="1017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50195"/>
              </a:srgbClr>
            </a:solidFill>
            <a:ln w="28575">
              <a:solidFill>
                <a:srgbClr val="FF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</a:t>
              </a:r>
            </a:p>
            <a:p>
              <a:pPr algn="ctr"/>
              <a:r>
                <a:rPr lang="en-US" sz="24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HỖN HỢP</a:t>
              </a:r>
            </a:p>
          </p:txBody>
        </p:sp>
        <p:sp>
          <p:nvSpPr>
            <p:cNvPr id="106505" name="_s4105"/>
            <p:cNvSpPr>
              <a:spLocks noChangeArrowheads="1"/>
            </p:cNvSpPr>
            <p:nvPr/>
          </p:nvSpPr>
          <p:spPr bwMode="auto">
            <a:xfrm>
              <a:off x="288" y="1449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V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TAM THOA</a:t>
              </a:r>
            </a:p>
          </p:txBody>
        </p:sp>
        <p:sp>
          <p:nvSpPr>
            <p:cNvPr id="106506" name="_s4106"/>
            <p:cNvSpPr>
              <a:spLocks noChangeArrowheads="1"/>
            </p:cNvSpPr>
            <p:nvPr/>
          </p:nvSpPr>
          <p:spPr bwMode="auto">
            <a:xfrm>
              <a:off x="1296" y="1449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VII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MẶT</a:t>
              </a:r>
            </a:p>
          </p:txBody>
        </p:sp>
        <p:sp>
          <p:nvSpPr>
            <p:cNvPr id="106507" name="_s4107"/>
            <p:cNvSpPr>
              <a:spLocks noChangeArrowheads="1"/>
            </p:cNvSpPr>
            <p:nvPr/>
          </p:nvSpPr>
          <p:spPr bwMode="auto">
            <a:xfrm>
              <a:off x="2304" y="1449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IX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THIỆT HẦU</a:t>
              </a:r>
            </a:p>
          </p:txBody>
        </p:sp>
        <p:sp>
          <p:nvSpPr>
            <p:cNvPr id="106508" name="_s4108"/>
            <p:cNvSpPr>
              <a:spLocks noChangeArrowheads="1"/>
            </p:cNvSpPr>
            <p:nvPr/>
          </p:nvSpPr>
          <p:spPr bwMode="auto">
            <a:xfrm>
              <a:off x="3312" y="1449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rgbClr val="FF00FF">
                <a:alpha val="50195"/>
              </a:srgbClr>
            </a:solidFill>
            <a:ln w="28575">
              <a:solidFill>
                <a:srgbClr val="FF00AD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DÂY X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LANG THANG</a:t>
              </a:r>
            </a:p>
          </p:txBody>
        </p:sp>
      </p:grpSp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39825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ĐÔI THẦN KINH SỌ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 thần kinh số V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150" y="1417955"/>
            <a:ext cx="5902960" cy="487743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 thần kinh số VII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205" y="1278890"/>
            <a:ext cx="6371590" cy="519303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 thần kinh số IX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250" y="1315720"/>
            <a:ext cx="6830060" cy="489521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Dây thần kinh số X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330" y="1193800"/>
            <a:ext cx="4625340" cy="545782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924800" cy="990600"/>
          </a:xfrm>
        </p:spPr>
        <p:txBody>
          <a:bodyPr/>
          <a:lstStyle/>
          <a:p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HỆ THẦN KINH </a:t>
            </a: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THỰC VẬT</a:t>
            </a:r>
            <a:b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 TỰ CHỦ 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>
          <a:xfrm>
            <a:off x="1066800" y="2667000"/>
            <a:ext cx="8077200" cy="41910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Cấu tạo: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Trung khu thần kinh tự chủ: gồm các nhân ở trong não hay tuỷ gai.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Các sợi thần kinh</a:t>
            </a:r>
            <a:r>
              <a:rPr lang="en-US" alt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Các hạch thần kinh tự chủ</a:t>
            </a:r>
            <a:r>
              <a:rPr lang="en-US" alt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Hạch cạnh sống.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Hạch trước tạng.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Hạch tận cùng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0"/>
            <a:ext cx="7543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67" name="Rectangle 6"/>
          <p:cNvSpPr>
            <a:spLocks noChangeArrowheads="1"/>
          </p:cNvSpPr>
          <p:nvPr/>
        </p:nvSpPr>
        <p:spPr bwMode="auto">
          <a:xfrm>
            <a:off x="7446963" y="76200"/>
            <a:ext cx="1620837" cy="1570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/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Nhân các thần kinh sọ: III, VII, IX, X.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462174"/>
              </p:ext>
            </p:extLst>
          </p:nvPr>
        </p:nvGraphicFramePr>
        <p:xfrm>
          <a:off x="914400" y="1523999"/>
          <a:ext cx="7620000" cy="4876799"/>
        </p:xfrm>
        <a:graphic>
          <a:graphicData uri="http://schemas.openxmlformats.org/drawingml/2006/table">
            <a:tbl>
              <a:tblPr/>
              <a:tblGrid>
                <a:gridCol w="2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37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Cơ quan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thích hệ giao cảm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 thích hệ đối giao cảm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87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Mắt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Giãn đồng tử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 đồng tử.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87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Tuyến nước bọt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 tiết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 tiết.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87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Phế quản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Giãn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74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pt-BR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 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 nhịp tim, tăng sức co bóp cơ tim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kumimoji="0" lang="en-SG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nhịp</a:t>
                      </a:r>
                      <a:r>
                        <a:rPr kumimoji="0" lang="en-SG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</a:t>
                      </a:r>
                      <a:r>
                        <a:rPr kumimoji="0" lang="en-SG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SG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kumimoji="0" lang="en-SG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sức</a:t>
                      </a:r>
                      <a:r>
                        <a:rPr kumimoji="0" lang="en-SG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 </a:t>
                      </a:r>
                      <a:r>
                        <a:rPr kumimoji="0" lang="en-SG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bóp</a:t>
                      </a:r>
                      <a:r>
                        <a:rPr kumimoji="0" lang="en-SG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cơ</a:t>
                      </a:r>
                      <a:r>
                        <a:rPr kumimoji="0" lang="en-SG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tim.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74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Ruột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 trương lực và nhu động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r>
                        <a:rPr kumimoji="0" lang="en-SG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trương</a:t>
                      </a:r>
                      <a:r>
                        <a:rPr kumimoji="0" lang="en-SG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lực</a:t>
                      </a:r>
                      <a:r>
                        <a:rPr kumimoji="0" lang="en-SG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kumimoji="0" lang="en-SG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nhu</a:t>
                      </a:r>
                      <a:r>
                        <a:rPr kumimoji="0" lang="en-SG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kumimoji="0" lang="en-SG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687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Gan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Giải phóng glucose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Tổng</a:t>
                      </a:r>
                      <a:r>
                        <a:rPr kumimoji="0" lang="en-SG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hợp</a:t>
                      </a:r>
                      <a:r>
                        <a:rPr kumimoji="0" lang="en-SG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glycogen.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687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pt-BR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ương vật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Phóng tinh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Cương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4748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 tiểu động mạch: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-"/>
                      </a:pPr>
                      <a:r>
                        <a:rPr kumimoji="0" lang="en-SG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Tạng ở bụng.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-"/>
                      </a:pPr>
                      <a:r>
                        <a:rPr kumimoji="0" lang="en-SG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Cơ 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-"/>
                      </a:pPr>
                      <a:r>
                        <a:rPr kumimoji="0" lang="en-SG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SG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SG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kumimoji="0" lang="en-SG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687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Chuyển hóa cơ sở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687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 động tinh thần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SG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NI-Times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" y="1219835"/>
            <a:ext cx="8705850" cy="4500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39825"/>
          </a:xfrm>
          <a:effectLst>
            <a:outerShdw dist="35921" dir="2700000" algn="ctr" rotWithShape="0">
              <a:schemeClr val="bg2"/>
            </a:outerShdw>
          </a:effectLst>
        </p:spPr>
        <p:txBody>
          <a:bodyPr/>
          <a:lstStyle/>
          <a:p>
            <a:pPr eaLnBrk="1" hangingPunct="1">
              <a:defRPr/>
            </a:pP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THẦN KINH</a:t>
            </a:r>
          </a:p>
        </p:txBody>
      </p:sp>
      <p:grpSp>
        <p:nvGrpSpPr>
          <p:cNvPr id="2" name="Organization Chart 6"/>
          <p:cNvGrpSpPr/>
          <p:nvPr/>
        </p:nvGrpSpPr>
        <p:grpSpPr bwMode="auto">
          <a:xfrm>
            <a:off x="0" y="990600"/>
            <a:ext cx="9144000" cy="5122863"/>
            <a:chOff x="288" y="1019"/>
            <a:chExt cx="5903" cy="1152"/>
          </a:xfrm>
        </p:grpSpPr>
        <p:cxnSp>
          <p:nvCxnSpPr>
            <p:cNvPr id="7172" name="_s1028"/>
            <p:cNvCxnSpPr>
              <a:cxnSpLocks noChangeShapeType="1"/>
              <a:stCxn id="7190" idx="0"/>
              <a:endCxn id="7184" idx="2"/>
            </p:cNvCxnSpPr>
            <p:nvPr/>
          </p:nvCxnSpPr>
          <p:spPr bwMode="auto">
            <a:xfrm rot="5400000" flipH="1">
              <a:off x="5435" y="1559"/>
              <a:ext cx="144" cy="504"/>
            </a:xfrm>
            <a:prstGeom prst="bentConnector3">
              <a:avLst>
                <a:gd name="adj1" fmla="val 20338"/>
              </a:avLst>
            </a:prstGeom>
            <a:noFill/>
            <a:ln w="28575">
              <a:solidFill>
                <a:srgbClr val="540000"/>
              </a:solidFill>
              <a:miter lim="800000"/>
            </a:ln>
          </p:spPr>
        </p:cxnSp>
        <p:cxnSp>
          <p:nvCxnSpPr>
            <p:cNvPr id="7173" name="_s1029"/>
            <p:cNvCxnSpPr>
              <a:cxnSpLocks noChangeShapeType="1"/>
              <a:stCxn id="7189" idx="0"/>
              <a:endCxn id="7184" idx="2"/>
            </p:cNvCxnSpPr>
            <p:nvPr/>
          </p:nvCxnSpPr>
          <p:spPr bwMode="auto">
            <a:xfrm rot="-5400000">
              <a:off x="4932" y="1559"/>
              <a:ext cx="144" cy="503"/>
            </a:xfrm>
            <a:prstGeom prst="bentConnector3">
              <a:avLst>
                <a:gd name="adj1" fmla="val 20338"/>
              </a:avLst>
            </a:prstGeom>
            <a:noFill/>
            <a:ln w="28575">
              <a:solidFill>
                <a:srgbClr val="540000"/>
              </a:solidFill>
              <a:miter lim="800000"/>
            </a:ln>
          </p:spPr>
        </p:cxnSp>
        <p:cxnSp>
          <p:nvCxnSpPr>
            <p:cNvPr id="7174" name="_s1030"/>
            <p:cNvCxnSpPr>
              <a:cxnSpLocks noChangeShapeType="1"/>
              <a:stCxn id="7188" idx="0"/>
              <a:endCxn id="7183" idx="2"/>
            </p:cNvCxnSpPr>
            <p:nvPr/>
          </p:nvCxnSpPr>
          <p:spPr bwMode="auto">
            <a:xfrm rot="5400000" flipH="1">
              <a:off x="3420" y="1559"/>
              <a:ext cx="144" cy="504"/>
            </a:xfrm>
            <a:prstGeom prst="bentConnector3">
              <a:avLst>
                <a:gd name="adj1" fmla="val 20338"/>
              </a:avLst>
            </a:prstGeom>
            <a:noFill/>
            <a:ln w="28575">
              <a:solidFill>
                <a:srgbClr val="540000"/>
              </a:solidFill>
              <a:miter lim="800000"/>
            </a:ln>
          </p:spPr>
        </p:cxnSp>
        <p:cxnSp>
          <p:nvCxnSpPr>
            <p:cNvPr id="7175" name="_s1031"/>
            <p:cNvCxnSpPr>
              <a:cxnSpLocks noChangeShapeType="1"/>
              <a:stCxn id="7187" idx="0"/>
              <a:endCxn id="7183" idx="2"/>
            </p:cNvCxnSpPr>
            <p:nvPr/>
          </p:nvCxnSpPr>
          <p:spPr bwMode="auto">
            <a:xfrm rot="-5400000">
              <a:off x="2916" y="1559"/>
              <a:ext cx="144" cy="504"/>
            </a:xfrm>
            <a:prstGeom prst="bentConnector3">
              <a:avLst>
                <a:gd name="adj1" fmla="val 20338"/>
              </a:avLst>
            </a:prstGeom>
            <a:noFill/>
            <a:ln w="28575">
              <a:solidFill>
                <a:srgbClr val="540000"/>
              </a:solidFill>
              <a:miter lim="800000"/>
            </a:ln>
          </p:spPr>
        </p:cxnSp>
        <p:cxnSp>
          <p:nvCxnSpPr>
            <p:cNvPr id="7176" name="_s1032"/>
            <p:cNvCxnSpPr>
              <a:cxnSpLocks noChangeShapeType="1"/>
              <a:stCxn id="7186" idx="0"/>
              <a:endCxn id="7182" idx="2"/>
            </p:cNvCxnSpPr>
            <p:nvPr/>
          </p:nvCxnSpPr>
          <p:spPr bwMode="auto">
            <a:xfrm rot="5400000" flipH="1">
              <a:off x="1404" y="1559"/>
              <a:ext cx="144" cy="504"/>
            </a:xfrm>
            <a:prstGeom prst="bentConnector3">
              <a:avLst>
                <a:gd name="adj1" fmla="val 20338"/>
              </a:avLst>
            </a:prstGeom>
            <a:noFill/>
            <a:ln w="28575">
              <a:solidFill>
                <a:srgbClr val="540000"/>
              </a:solidFill>
              <a:miter lim="800000"/>
            </a:ln>
          </p:spPr>
        </p:cxnSp>
        <p:cxnSp>
          <p:nvCxnSpPr>
            <p:cNvPr id="7177" name="_s1033"/>
            <p:cNvCxnSpPr>
              <a:cxnSpLocks noChangeShapeType="1"/>
              <a:stCxn id="7185" idx="0"/>
              <a:endCxn id="7182" idx="2"/>
            </p:cNvCxnSpPr>
            <p:nvPr/>
          </p:nvCxnSpPr>
          <p:spPr bwMode="auto">
            <a:xfrm rot="-5400000">
              <a:off x="901" y="1559"/>
              <a:ext cx="144" cy="503"/>
            </a:xfrm>
            <a:prstGeom prst="bentConnector3">
              <a:avLst>
                <a:gd name="adj1" fmla="val 20338"/>
              </a:avLst>
            </a:prstGeom>
            <a:noFill/>
            <a:ln w="28575">
              <a:solidFill>
                <a:srgbClr val="540000"/>
              </a:solidFill>
              <a:miter lim="800000"/>
            </a:ln>
          </p:spPr>
        </p:cxnSp>
        <p:cxnSp>
          <p:nvCxnSpPr>
            <p:cNvPr id="7178" name="_s1034"/>
            <p:cNvCxnSpPr>
              <a:cxnSpLocks noChangeShapeType="1"/>
              <a:stCxn id="7184" idx="0"/>
              <a:endCxn id="7181" idx="2"/>
            </p:cNvCxnSpPr>
            <p:nvPr/>
          </p:nvCxnSpPr>
          <p:spPr bwMode="auto">
            <a:xfrm rot="5400000" flipH="1">
              <a:off x="4176" y="371"/>
              <a:ext cx="144" cy="2015"/>
            </a:xfrm>
            <a:prstGeom prst="bentConnector3">
              <a:avLst>
                <a:gd name="adj1" fmla="val 20338"/>
              </a:avLst>
            </a:prstGeom>
            <a:noFill/>
            <a:ln w="28575">
              <a:solidFill>
                <a:srgbClr val="540000"/>
              </a:solidFill>
              <a:miter lim="800000"/>
            </a:ln>
          </p:spPr>
        </p:cxnSp>
        <p:cxnSp>
          <p:nvCxnSpPr>
            <p:cNvPr id="7179" name="_s1035"/>
            <p:cNvCxnSpPr>
              <a:cxnSpLocks noChangeShapeType="1"/>
              <a:stCxn id="7183" idx="0"/>
              <a:endCxn id="7181" idx="2"/>
            </p:cNvCxnSpPr>
            <p:nvPr/>
          </p:nvCxnSpPr>
          <p:spPr bwMode="auto">
            <a:xfrm rot="-5400000">
              <a:off x="3169" y="1378"/>
              <a:ext cx="144" cy="1"/>
            </a:xfrm>
            <a:prstGeom prst="straightConnector1">
              <a:avLst/>
            </a:prstGeom>
            <a:noFill/>
            <a:ln w="28575">
              <a:solidFill>
                <a:srgbClr val="540000"/>
              </a:solidFill>
              <a:round/>
            </a:ln>
          </p:spPr>
        </p:cxnSp>
        <p:cxnSp>
          <p:nvCxnSpPr>
            <p:cNvPr id="7180" name="_s1036"/>
            <p:cNvCxnSpPr>
              <a:cxnSpLocks noChangeShapeType="1"/>
              <a:stCxn id="7182" idx="0"/>
              <a:endCxn id="7181" idx="2"/>
            </p:cNvCxnSpPr>
            <p:nvPr/>
          </p:nvCxnSpPr>
          <p:spPr bwMode="auto">
            <a:xfrm rot="-5400000">
              <a:off x="2160" y="371"/>
              <a:ext cx="144" cy="2016"/>
            </a:xfrm>
            <a:prstGeom prst="bentConnector3">
              <a:avLst>
                <a:gd name="adj1" fmla="val 20338"/>
              </a:avLst>
            </a:prstGeom>
            <a:noFill/>
            <a:ln w="28575">
              <a:solidFill>
                <a:srgbClr val="540000"/>
              </a:solidFill>
              <a:miter lim="800000"/>
            </a:ln>
          </p:spPr>
        </p:cxnSp>
        <p:sp>
          <p:nvSpPr>
            <p:cNvPr id="7181" name="_s1037"/>
            <p:cNvSpPr>
              <a:spLocks noChangeArrowheads="1"/>
            </p:cNvSpPr>
            <p:nvPr/>
          </p:nvSpPr>
          <p:spPr bwMode="auto">
            <a:xfrm>
              <a:off x="2807" y="1019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rgbClr val="80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/>
                <a:t>HỆ </a:t>
              </a:r>
            </a:p>
            <a:p>
              <a:pPr algn="ctr"/>
              <a:r>
                <a:rPr lang="en-US" b="1"/>
                <a:t>THẦN KINH</a:t>
              </a:r>
            </a:p>
          </p:txBody>
        </p:sp>
        <p:sp>
          <p:nvSpPr>
            <p:cNvPr id="7182" name="_s1038"/>
            <p:cNvSpPr>
              <a:spLocks noChangeArrowheads="1"/>
            </p:cNvSpPr>
            <p:nvPr/>
          </p:nvSpPr>
          <p:spPr bwMode="auto">
            <a:xfrm>
              <a:off x="792" y="1451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rgbClr val="80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/>
                <a:t>THẦN KINH</a:t>
              </a:r>
            </a:p>
            <a:p>
              <a:pPr algn="ctr"/>
              <a:r>
                <a:rPr lang="en-US" b="1"/>
                <a:t>TRUNG </a:t>
              </a:r>
            </a:p>
            <a:p>
              <a:pPr algn="ctr"/>
              <a:r>
                <a:rPr lang="en-US" b="1"/>
                <a:t>ƯƠNG</a:t>
              </a:r>
            </a:p>
          </p:txBody>
        </p:sp>
        <p:sp>
          <p:nvSpPr>
            <p:cNvPr id="7183" name="_s1039"/>
            <p:cNvSpPr>
              <a:spLocks noChangeArrowheads="1"/>
            </p:cNvSpPr>
            <p:nvPr/>
          </p:nvSpPr>
          <p:spPr bwMode="auto">
            <a:xfrm>
              <a:off x="2807" y="1451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rgbClr val="80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/>
                <a:t>THẦN KINH</a:t>
              </a:r>
            </a:p>
            <a:p>
              <a:pPr algn="ctr"/>
              <a:r>
                <a:rPr lang="en-US" b="1"/>
                <a:t>NGOẠI BIÊN</a:t>
              </a:r>
            </a:p>
          </p:txBody>
        </p:sp>
        <p:sp>
          <p:nvSpPr>
            <p:cNvPr id="7184" name="_s1040"/>
            <p:cNvSpPr>
              <a:spLocks noChangeArrowheads="1"/>
            </p:cNvSpPr>
            <p:nvPr/>
          </p:nvSpPr>
          <p:spPr bwMode="auto">
            <a:xfrm>
              <a:off x="4823" y="1451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rgbClr val="80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/>
                <a:t>THẦN KINH</a:t>
              </a:r>
            </a:p>
            <a:p>
              <a:pPr algn="ctr"/>
              <a:r>
                <a:rPr lang="en-US" b="1"/>
                <a:t>THỰC VẬT</a:t>
              </a:r>
            </a:p>
          </p:txBody>
        </p:sp>
        <p:sp>
          <p:nvSpPr>
            <p:cNvPr id="7185" name="_s1041"/>
            <p:cNvSpPr>
              <a:spLocks noChangeArrowheads="1"/>
            </p:cNvSpPr>
            <p:nvPr/>
          </p:nvSpPr>
          <p:spPr bwMode="auto">
            <a:xfrm>
              <a:off x="288" y="1883"/>
              <a:ext cx="864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6600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rgbClr val="80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NÃO BỘ</a:t>
              </a:r>
            </a:p>
          </p:txBody>
        </p:sp>
        <p:sp>
          <p:nvSpPr>
            <p:cNvPr id="7186" name="_s1042"/>
            <p:cNvSpPr>
              <a:spLocks noChangeArrowheads="1"/>
            </p:cNvSpPr>
            <p:nvPr/>
          </p:nvSpPr>
          <p:spPr bwMode="auto">
            <a:xfrm>
              <a:off x="1296" y="1883"/>
              <a:ext cx="864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6600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rgbClr val="80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TỦY GAI</a:t>
              </a:r>
            </a:p>
          </p:txBody>
        </p:sp>
        <p:sp>
          <p:nvSpPr>
            <p:cNvPr id="7187" name="_s1043"/>
            <p:cNvSpPr>
              <a:spLocks noChangeArrowheads="1"/>
            </p:cNvSpPr>
            <p:nvPr/>
          </p:nvSpPr>
          <p:spPr bwMode="auto">
            <a:xfrm>
              <a:off x="2304" y="1883"/>
              <a:ext cx="864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6600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rgbClr val="80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12 ĐÔI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</a:rPr>
                <a:t>THẦN KINH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</a:rPr>
                <a:t>SỌ</a:t>
              </a:r>
            </a:p>
          </p:txBody>
        </p:sp>
        <p:sp>
          <p:nvSpPr>
            <p:cNvPr id="7188" name="_s1044"/>
            <p:cNvSpPr>
              <a:spLocks noChangeArrowheads="1"/>
            </p:cNvSpPr>
            <p:nvPr/>
          </p:nvSpPr>
          <p:spPr bwMode="auto">
            <a:xfrm>
              <a:off x="3312" y="1883"/>
              <a:ext cx="863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6600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rgbClr val="80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31 ĐÔI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</a:rPr>
                <a:t>THẦN KINH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</a:rPr>
                <a:t>GAI</a:t>
              </a:r>
            </a:p>
          </p:txBody>
        </p:sp>
        <p:sp>
          <p:nvSpPr>
            <p:cNvPr id="7189" name="_s1045"/>
            <p:cNvSpPr>
              <a:spLocks noChangeArrowheads="1"/>
            </p:cNvSpPr>
            <p:nvPr/>
          </p:nvSpPr>
          <p:spPr bwMode="auto">
            <a:xfrm>
              <a:off x="4319" y="1883"/>
              <a:ext cx="864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6600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rgbClr val="80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GIAO CẢM</a:t>
              </a:r>
            </a:p>
          </p:txBody>
        </p:sp>
        <p:sp>
          <p:nvSpPr>
            <p:cNvPr id="7190" name="_s1046"/>
            <p:cNvSpPr>
              <a:spLocks noChangeArrowheads="1"/>
            </p:cNvSpPr>
            <p:nvPr/>
          </p:nvSpPr>
          <p:spPr bwMode="auto">
            <a:xfrm>
              <a:off x="5327" y="1883"/>
              <a:ext cx="864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6600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rgbClr val="800000"/>
              </a:solidFill>
              <a:round/>
            </a:ln>
          </p:spPr>
          <p:txBody>
            <a:bodyPr wrap="none" lIns="0" tIns="0" rIns="0" bIns="0" anchor="ctr"/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PHÓ</a:t>
              </a:r>
            </a:p>
            <a:p>
              <a:pPr algn="ctr"/>
              <a:r>
                <a:rPr lang="en-US" b="1">
                  <a:solidFill>
                    <a:schemeClr val="bg1"/>
                  </a:solidFill>
                </a:rPr>
                <a:t>GIAO CẢM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1430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C0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HỆ THẦN KINH TRUNG ƯƠNG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atermark">
  <a:themeElements>
    <a:clrScheme name="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Orbit</Template>
  <TotalTime>0</TotalTime>
  <Words>1466</Words>
  <Application>Microsoft Office PowerPoint</Application>
  <PresentationFormat>On-screen Show (4:3)</PresentationFormat>
  <Paragraphs>400</Paragraphs>
  <Slides>78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Arial</vt:lpstr>
      <vt:lpstr>Calibri</vt:lpstr>
      <vt:lpstr>Symbol</vt:lpstr>
      <vt:lpstr>Times New Roman</vt:lpstr>
      <vt:lpstr>Verdana</vt:lpstr>
      <vt:lpstr>VNI-Times</vt:lpstr>
      <vt:lpstr>Wingdings</vt:lpstr>
      <vt:lpstr>Default Design</vt:lpstr>
      <vt:lpstr>Watermark</vt:lpstr>
      <vt:lpstr>Paintbrush Picture</vt:lpstr>
      <vt:lpstr>GIẢI PHẪU SINH LÝ HỆ THẦN KINH</vt:lpstr>
      <vt:lpstr>MỤC TIÊU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HỆ THẦN KINH</vt:lpstr>
      <vt:lpstr>HỆ THẦN KINH TRUNG ƯƠNG </vt:lpstr>
      <vt:lpstr>HỆ THẦN KINH TRUNG ƯƠNG</vt:lpstr>
      <vt:lpstr>HỆ THẦN KINH</vt:lpstr>
      <vt:lpstr>Đám rối thần kinh cánh tay</vt:lpstr>
      <vt:lpstr>Đám rối thần kinh cánh tay</vt:lpstr>
      <vt:lpstr>Đám rối thần kinh đuôi ngựa</vt:lpstr>
      <vt:lpstr>PowerPoint Presentation</vt:lpstr>
      <vt:lpstr>HỆ THẦN KINH</vt:lpstr>
      <vt:lpstr>HỆ THẦN KINH</vt:lpstr>
      <vt:lpstr>HỆ THẦN KINH</vt:lpstr>
      <vt:lpstr>PowerPoint Presentation</vt:lpstr>
      <vt:lpstr>MÀNG NÃO </vt:lpstr>
      <vt:lpstr>MÀNG NÃO Màng cứng</vt:lpstr>
      <vt:lpstr>Xuất huyết ngoài màng cứng</vt:lpstr>
      <vt:lpstr>Xuất huyết dưới màng cứng</vt:lpstr>
      <vt:lpstr>MÀNG NÃO Màng nhện</vt:lpstr>
      <vt:lpstr>Xuất huyết khoang màng nhện</vt:lpstr>
      <vt:lpstr>MÀNG NÃO Màng mềm</vt:lpstr>
      <vt:lpstr>Xuất huyết nội sọ</vt:lpstr>
      <vt:lpstr>HỆ THẦN KINH</vt:lpstr>
      <vt:lpstr>HỆ THẦN KINH</vt:lpstr>
      <vt:lpstr>HỆ THẦN KINH</vt:lpstr>
      <vt:lpstr>HỆ THẦN KINH</vt:lpstr>
      <vt:lpstr>HỒI HẢI MÃ</vt:lpstr>
      <vt:lpstr>HỆ THẦN KINH</vt:lpstr>
      <vt:lpstr>HỆ THÁP </vt:lpstr>
      <vt:lpstr>HỆ NGOẠI THÁP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HỆ THẦN KINH</vt:lpstr>
      <vt:lpstr>HỆ THẦN KINH</vt:lpstr>
      <vt:lpstr>PowerPoint Presentation</vt:lpstr>
      <vt:lpstr>Tư thế chọc DNT</vt:lpstr>
      <vt:lpstr>Tụt hạnh nhân TCN</vt:lpstr>
      <vt:lpstr>HỆ THẦN KINH</vt:lpstr>
      <vt:lpstr>PowerPoint Presentation</vt:lpstr>
      <vt:lpstr>GIAN NÃO</vt:lpstr>
      <vt:lpstr>GIAN NÃO</vt:lpstr>
      <vt:lpstr>GIAN NÃO</vt:lpstr>
      <vt:lpstr>2 loại giấc ngủ và giai đoạn ngủ</vt:lpstr>
      <vt:lpstr>PowerPoint Presentation</vt:lpstr>
      <vt:lpstr>HỆ THẦN KINH</vt:lpstr>
      <vt:lpstr>HỆ THẦN KINH</vt:lpstr>
      <vt:lpstr>HỆ THẦN KINH</vt:lpstr>
      <vt:lpstr>HỆ THẦN KINH</vt:lpstr>
      <vt:lpstr>HỆ THẦN KINH  NGOẠI BIÊN</vt:lpstr>
      <vt:lpstr>PowerPoint Presentation</vt:lpstr>
      <vt:lpstr>12 ĐÔI THẦN KINH SỌ</vt:lpstr>
      <vt:lpstr>Dây thần kinh số I</vt:lpstr>
      <vt:lpstr>Dây thần kinh số II</vt:lpstr>
      <vt:lpstr>PowerPoint Presentation</vt:lpstr>
      <vt:lpstr>PowerPoint Presentation</vt:lpstr>
      <vt:lpstr>Dây thần kinh số VIII</vt:lpstr>
      <vt:lpstr>12 ĐÔI THẦN KINH SỌ</vt:lpstr>
      <vt:lpstr>Dây thần kinh số III, IV, VI</vt:lpstr>
      <vt:lpstr>PowerPoint Presentation</vt:lpstr>
      <vt:lpstr>Dây thần kinh số XI</vt:lpstr>
      <vt:lpstr>Dây thần kinh số XII</vt:lpstr>
      <vt:lpstr>12 ĐÔI THẦN KINH SỌ</vt:lpstr>
      <vt:lpstr>Dây thần kinh số V</vt:lpstr>
      <vt:lpstr>Dây thần kinh số VII</vt:lpstr>
      <vt:lpstr>Dây thần kinh số IX</vt:lpstr>
      <vt:lpstr>Dây thần kinh số X</vt:lpstr>
      <vt:lpstr>HỆ THẦN KINH THỰC VẬT  HỆ THẦN KINH TỰ CHỦ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THẦN KINH</dc:title>
  <dc:creator/>
  <cp:lastModifiedBy/>
  <cp:revision>146</cp:revision>
  <cp:lastPrinted>2113-01-01T00:00:00Z</cp:lastPrinted>
  <dcterms:created xsi:type="dcterms:W3CDTF">2007-01-24T01:56:00Z</dcterms:created>
  <dcterms:modified xsi:type="dcterms:W3CDTF">2023-05-19T21:31:11Z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4</vt:i4>
  </property>
  <property fmtid="{D5CDD505-2E9C-101B-9397-08002B2CF9AE}" pid="3" name="KSOProductBuildVer">
    <vt:lpwstr>1033-11.2.0.9052</vt:lpwstr>
  </property>
</Properties>
</file>